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8" r:id="rId1"/>
  </p:sldMasterIdLst>
  <p:notesMasterIdLst>
    <p:notesMasterId r:id="rId73"/>
  </p:notesMasterIdLst>
  <p:handoutMasterIdLst>
    <p:handoutMasterId r:id="rId74"/>
  </p:handoutMasterIdLst>
  <p:sldIdLst>
    <p:sldId id="532" r:id="rId2"/>
    <p:sldId id="525" r:id="rId3"/>
    <p:sldId id="527" r:id="rId4"/>
    <p:sldId id="528" r:id="rId5"/>
    <p:sldId id="533" r:id="rId6"/>
    <p:sldId id="529" r:id="rId7"/>
    <p:sldId id="257" r:id="rId8"/>
    <p:sldId id="469" r:id="rId9"/>
    <p:sldId id="490" r:id="rId10"/>
    <p:sldId id="517" r:id="rId11"/>
    <p:sldId id="511" r:id="rId12"/>
    <p:sldId id="478" r:id="rId13"/>
    <p:sldId id="481" r:id="rId14"/>
    <p:sldId id="477" r:id="rId15"/>
    <p:sldId id="482" r:id="rId16"/>
    <p:sldId id="512" r:id="rId17"/>
    <p:sldId id="484" r:id="rId18"/>
    <p:sldId id="485" r:id="rId19"/>
    <p:sldId id="486" r:id="rId20"/>
    <p:sldId id="487" r:id="rId21"/>
    <p:sldId id="488" r:id="rId22"/>
    <p:sldId id="489" r:id="rId23"/>
    <p:sldId id="522" r:id="rId24"/>
    <p:sldId id="474" r:id="rId25"/>
    <p:sldId id="519" r:id="rId26"/>
    <p:sldId id="513" r:id="rId27"/>
    <p:sldId id="491" r:id="rId28"/>
    <p:sldId id="497" r:id="rId29"/>
    <p:sldId id="496" r:id="rId30"/>
    <p:sldId id="495" r:id="rId31"/>
    <p:sldId id="498" r:id="rId32"/>
    <p:sldId id="499" r:id="rId33"/>
    <p:sldId id="514" r:id="rId34"/>
    <p:sldId id="492" r:id="rId35"/>
    <p:sldId id="502" r:id="rId36"/>
    <p:sldId id="515" r:id="rId37"/>
    <p:sldId id="500" r:id="rId38"/>
    <p:sldId id="503" r:id="rId39"/>
    <p:sldId id="504" r:id="rId40"/>
    <p:sldId id="516" r:id="rId41"/>
    <p:sldId id="506" r:id="rId42"/>
    <p:sldId id="494" r:id="rId43"/>
    <p:sldId id="505" r:id="rId44"/>
    <p:sldId id="507" r:id="rId45"/>
    <p:sldId id="408" r:id="rId46"/>
    <p:sldId id="409" r:id="rId47"/>
    <p:sldId id="258" r:id="rId48"/>
    <p:sldId id="390" r:id="rId49"/>
    <p:sldId id="391" r:id="rId50"/>
    <p:sldId id="732" r:id="rId51"/>
    <p:sldId id="749" r:id="rId52"/>
    <p:sldId id="392" r:id="rId53"/>
    <p:sldId id="393" r:id="rId54"/>
    <p:sldId id="784" r:id="rId55"/>
    <p:sldId id="820" r:id="rId56"/>
    <p:sldId id="821" r:id="rId57"/>
    <p:sldId id="822" r:id="rId58"/>
    <p:sldId id="823" r:id="rId59"/>
    <p:sldId id="824" r:id="rId60"/>
    <p:sldId id="394" r:id="rId61"/>
    <p:sldId id="664" r:id="rId62"/>
    <p:sldId id="785" r:id="rId63"/>
    <p:sldId id="395" r:id="rId64"/>
    <p:sldId id="786" r:id="rId65"/>
    <p:sldId id="510" r:id="rId66"/>
    <p:sldId id="508" r:id="rId67"/>
    <p:sldId id="520" r:id="rId68"/>
    <p:sldId id="521" r:id="rId69"/>
    <p:sldId id="523" r:id="rId70"/>
    <p:sldId id="531" r:id="rId71"/>
    <p:sldId id="468" r:id="rId72"/>
  </p:sldIdLst>
  <p:sldSz cx="9144000" cy="6858000" type="screen4x3"/>
  <p:notesSz cx="6858000" cy="9144000"/>
  <p:defaultTex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562" autoAdjust="0"/>
    <p:restoredTop sz="94683" autoAdjust="0"/>
  </p:normalViewPr>
  <p:slideViewPr>
    <p:cSldViewPr snapToGrid="0">
      <p:cViewPr varScale="1">
        <p:scale>
          <a:sx n="82" d="100"/>
          <a:sy n="82" d="100"/>
        </p:scale>
        <p:origin x="459" y="30"/>
      </p:cViewPr>
      <p:guideLst/>
    </p:cSldViewPr>
  </p:slideViewPr>
  <p:outlineViewPr>
    <p:cViewPr>
      <p:scale>
        <a:sx n="33" d="100"/>
        <a:sy n="33" d="100"/>
      </p:scale>
      <p:origin x="0" y="-62586"/>
    </p:cViewPr>
  </p:outlineViewPr>
  <p:notesTextViewPr>
    <p:cViewPr>
      <p:scale>
        <a:sx n="1" d="1"/>
        <a:sy n="1" d="1"/>
      </p:scale>
      <p:origin x="0" y="0"/>
    </p:cViewPr>
  </p:notesTextViewPr>
  <p:sorterViewPr>
    <p:cViewPr>
      <p:scale>
        <a:sx n="100" d="100"/>
        <a:sy n="100" d="100"/>
      </p:scale>
      <p:origin x="0" y="-5016"/>
    </p:cViewPr>
  </p:sorterViewPr>
  <p:notesViewPr>
    <p:cSldViewPr snapToGrid="0">
      <p:cViewPr varScale="1">
        <p:scale>
          <a:sx n="87" d="100"/>
          <a:sy n="87" d="100"/>
        </p:scale>
        <p:origin x="3840" y="7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notesMaster" Target="notesMasters/notesMaster1.xml"/><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4145D233-BB07-47DD-8F8E-2A83147BBC0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491B6799-F374-4DAA-A211-19D36636210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0E53B4C-93A5-4894-8DE3-C0ACACC44B05}" type="datetimeFigureOut">
              <a:rPr lang="zh-CN" altLang="en-US" smtClean="0"/>
              <a:t>2019/8/28</a:t>
            </a:fld>
            <a:endParaRPr lang="zh-CN" altLang="en-US"/>
          </a:p>
        </p:txBody>
      </p:sp>
      <p:sp>
        <p:nvSpPr>
          <p:cNvPr id="4" name="页脚占位符 3">
            <a:extLst>
              <a:ext uri="{FF2B5EF4-FFF2-40B4-BE49-F238E27FC236}">
                <a16:creationId xmlns:a16="http://schemas.microsoft.com/office/drawing/2014/main" id="{1CAFD679-C375-45FF-A47B-8F390DE93EF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3CB16B26-01C9-4575-9B85-AE3E953BC7D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8B92716-4809-4C15-B4C1-4D101504C0F8}" type="slidenum">
              <a:rPr lang="zh-CN" altLang="en-US" smtClean="0"/>
              <a:t>‹#›</a:t>
            </a:fld>
            <a:endParaRPr lang="zh-CN" altLang="en-US"/>
          </a:p>
        </p:txBody>
      </p:sp>
    </p:spTree>
    <p:extLst>
      <p:ext uri="{BB962C8B-B14F-4D97-AF65-F5344CB8AC3E}">
        <p14:creationId xmlns:p14="http://schemas.microsoft.com/office/powerpoint/2010/main" val="8528804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C71113B-2524-49D2-82ED-491D0C2BD483}" type="datetimeFigureOut">
              <a:rPr lang="zh-CN" altLang="en-US" smtClean="0"/>
              <a:t>2019/8/28</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6C72D43-B663-4ECA-90C5-F950B09584FE}" type="slidenum">
              <a:rPr lang="zh-CN" altLang="en-US" smtClean="0"/>
              <a:t>‹#›</a:t>
            </a:fld>
            <a:endParaRPr lang="zh-CN" altLang="en-US"/>
          </a:p>
        </p:txBody>
      </p:sp>
    </p:spTree>
    <p:extLst>
      <p:ext uri="{BB962C8B-B14F-4D97-AF65-F5344CB8AC3E}">
        <p14:creationId xmlns:p14="http://schemas.microsoft.com/office/powerpoint/2010/main" val="38425461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b="0" i="0" u="none" strike="noStrike" kern="1200" baseline="0" dirty="0">
              <a:solidFill>
                <a:schemeClr val="tx1"/>
              </a:solidFill>
              <a:latin typeface="+mn-lt"/>
              <a:ea typeface="+mn-ea"/>
              <a:cs typeface="+mn-cs"/>
            </a:endParaRPr>
          </a:p>
        </p:txBody>
      </p:sp>
      <p:sp>
        <p:nvSpPr>
          <p:cNvPr id="4" name="灯片编号占位符 3"/>
          <p:cNvSpPr>
            <a:spLocks noGrp="1"/>
          </p:cNvSpPr>
          <p:nvPr>
            <p:ph type="sldNum" sz="quarter" idx="10"/>
          </p:nvPr>
        </p:nvSpPr>
        <p:spPr/>
        <p:txBody>
          <a:bodyPr/>
          <a:lstStyle/>
          <a:p>
            <a:fld id="{7B759080-E780-4218-ABEF-B9FF3CD0B2D8}" type="slidenum">
              <a:rPr lang="en-US" smtClean="0"/>
              <a:pPr/>
              <a:t>45</a:t>
            </a:fld>
            <a:endParaRPr lang="en-US"/>
          </a:p>
        </p:txBody>
      </p:sp>
    </p:spTree>
    <p:extLst>
      <p:ext uri="{BB962C8B-B14F-4D97-AF65-F5344CB8AC3E}">
        <p14:creationId xmlns:p14="http://schemas.microsoft.com/office/powerpoint/2010/main" val="34710068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B759080-E780-4218-ABEF-B9FF3CD0B2D8}" type="slidenum">
              <a:rPr lang="en-US" smtClean="0"/>
              <a:pPr/>
              <a:t>60</a:t>
            </a:fld>
            <a:endParaRPr lang="en-US"/>
          </a:p>
        </p:txBody>
      </p:sp>
    </p:spTree>
    <p:extLst>
      <p:ext uri="{BB962C8B-B14F-4D97-AF65-F5344CB8AC3E}">
        <p14:creationId xmlns:p14="http://schemas.microsoft.com/office/powerpoint/2010/main" val="5517232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B759080-E780-4218-ABEF-B9FF3CD0B2D8}" type="slidenum">
              <a:rPr lang="en-US" smtClean="0"/>
              <a:pPr/>
              <a:t>61</a:t>
            </a:fld>
            <a:endParaRPr lang="en-US"/>
          </a:p>
        </p:txBody>
      </p:sp>
    </p:spTree>
    <p:extLst>
      <p:ext uri="{BB962C8B-B14F-4D97-AF65-F5344CB8AC3E}">
        <p14:creationId xmlns:p14="http://schemas.microsoft.com/office/powerpoint/2010/main" val="2548893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在学术界收到广泛关注的同时，深度学习也在工业界产生了巨大的影响。谷歌，百度分别发布了自己的基于深度学习的视觉搜索引擎。</a:t>
            </a:r>
          </a:p>
        </p:txBody>
      </p:sp>
      <p:sp>
        <p:nvSpPr>
          <p:cNvPr id="4" name="灯片编号占位符 3"/>
          <p:cNvSpPr>
            <a:spLocks noGrp="1"/>
          </p:cNvSpPr>
          <p:nvPr>
            <p:ph type="sldNum" sz="quarter" idx="10"/>
          </p:nvPr>
        </p:nvSpPr>
        <p:spPr/>
        <p:txBody>
          <a:bodyPr/>
          <a:lstStyle/>
          <a:p>
            <a:fld id="{7B759080-E780-4218-ABEF-B9FF3CD0B2D8}" type="slidenum">
              <a:rPr lang="en-US" smtClean="0"/>
              <a:pPr/>
              <a:t>63</a:t>
            </a:fld>
            <a:endParaRPr lang="en-US"/>
          </a:p>
        </p:txBody>
      </p:sp>
    </p:spTree>
    <p:extLst>
      <p:ext uri="{BB962C8B-B14F-4D97-AF65-F5344CB8AC3E}">
        <p14:creationId xmlns:p14="http://schemas.microsoft.com/office/powerpoint/2010/main" val="9848170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u="none" strike="noStrike" kern="1200" baseline="0" dirty="0">
                <a:solidFill>
                  <a:schemeClr val="tx1"/>
                </a:solidFill>
                <a:latin typeface="+mn-lt"/>
                <a:ea typeface="+mn-ea"/>
                <a:cs typeface="+mn-cs"/>
              </a:rPr>
              <a:t>计算机视觉领域另一个重要的挑战是人脸识别。</a:t>
            </a:r>
            <a:r>
              <a:rPr lang="en-US" altLang="zh-CN" sz="1200" b="0" i="0" u="none" strike="noStrike" kern="1200" baseline="0" dirty="0">
                <a:solidFill>
                  <a:schemeClr val="tx1"/>
                </a:solidFill>
                <a:latin typeface="+mn-lt"/>
                <a:ea typeface="+mn-ea"/>
                <a:cs typeface="+mn-cs"/>
              </a:rPr>
              <a:t>Labeled Faces in the Wild (LFW) </a:t>
            </a:r>
            <a:r>
              <a:rPr lang="zh-CN" altLang="en-US" sz="1200" b="0" i="0" u="none" strike="noStrike" kern="1200" baseline="0" dirty="0">
                <a:solidFill>
                  <a:schemeClr val="tx1"/>
                </a:solidFill>
                <a:latin typeface="+mn-lt"/>
                <a:ea typeface="+mn-ea"/>
                <a:cs typeface="+mn-cs"/>
              </a:rPr>
              <a:t>是当今最著名的人脸识别测试集，创建于</a:t>
            </a:r>
            <a:r>
              <a:rPr lang="en-US" altLang="zh-CN" sz="1200" b="0" i="0" u="none" strike="noStrike" kern="1200" baseline="0" dirty="0">
                <a:solidFill>
                  <a:schemeClr val="tx1"/>
                </a:solidFill>
                <a:latin typeface="+mn-lt"/>
                <a:ea typeface="+mn-ea"/>
                <a:cs typeface="+mn-cs"/>
              </a:rPr>
              <a:t>2007 </a:t>
            </a:r>
            <a:r>
              <a:rPr lang="zh-CN" altLang="en-US" sz="1200" b="0" i="0" u="none" strike="noStrike" kern="1200" baseline="0" dirty="0">
                <a:solidFill>
                  <a:schemeClr val="tx1"/>
                </a:solidFill>
                <a:latin typeface="+mn-lt"/>
                <a:ea typeface="+mn-ea"/>
                <a:cs typeface="+mn-cs"/>
              </a:rPr>
              <a:t>年。</a:t>
            </a:r>
            <a:r>
              <a:rPr lang="en-US" altLang="zh-CN" sz="1200" b="0" i="0" u="none" strike="noStrike" kern="1200" baseline="0" dirty="0">
                <a:solidFill>
                  <a:schemeClr val="tx1"/>
                </a:solidFill>
                <a:latin typeface="+mn-lt"/>
                <a:ea typeface="+mn-ea"/>
                <a:cs typeface="+mn-cs"/>
              </a:rPr>
              <a:t>2014</a:t>
            </a:r>
            <a:r>
              <a:rPr lang="zh-CN" altLang="en-US" sz="1200" b="0" i="0" u="none" strike="noStrike" kern="1200" baseline="0" dirty="0">
                <a:solidFill>
                  <a:schemeClr val="tx1"/>
                </a:solidFill>
                <a:latin typeface="+mn-lt"/>
                <a:ea typeface="+mn-ea"/>
                <a:cs typeface="+mn-cs"/>
              </a:rPr>
              <a:t>年，在这个测试集上，深度学习可以达到</a:t>
            </a:r>
            <a:r>
              <a:rPr lang="en-US" altLang="zh-CN" sz="1200" b="0" i="0" u="none" strike="noStrike" kern="1200" baseline="0" dirty="0">
                <a:solidFill>
                  <a:schemeClr val="tx1"/>
                </a:solidFill>
                <a:latin typeface="+mn-lt"/>
                <a:ea typeface="+mn-ea"/>
                <a:cs typeface="+mn-cs"/>
              </a:rPr>
              <a:t>99.47%</a:t>
            </a:r>
            <a:r>
              <a:rPr lang="zh-CN" altLang="en-US" sz="1200" b="0" i="0" u="none" strike="noStrike" kern="1200" baseline="0" dirty="0">
                <a:solidFill>
                  <a:schemeClr val="tx1"/>
                </a:solidFill>
                <a:latin typeface="+mn-lt"/>
                <a:ea typeface="+mn-ea"/>
                <a:cs typeface="+mn-cs"/>
              </a:rPr>
              <a:t>的识别率。</a:t>
            </a:r>
            <a:endParaRPr lang="zh-CN" altLang="en-US" dirty="0"/>
          </a:p>
        </p:txBody>
      </p:sp>
      <p:sp>
        <p:nvSpPr>
          <p:cNvPr id="4" name="灯片编号占位符 3"/>
          <p:cNvSpPr>
            <a:spLocks noGrp="1"/>
          </p:cNvSpPr>
          <p:nvPr>
            <p:ph type="sldNum" sz="quarter" idx="10"/>
          </p:nvPr>
        </p:nvSpPr>
        <p:spPr/>
        <p:txBody>
          <a:bodyPr/>
          <a:lstStyle/>
          <a:p>
            <a:fld id="{7B759080-E780-4218-ABEF-B9FF3CD0B2D8}" type="slidenum">
              <a:rPr lang="en-US" smtClean="0"/>
              <a:pPr/>
              <a:t>64</a:t>
            </a:fld>
            <a:endParaRPr lang="en-US"/>
          </a:p>
        </p:txBody>
      </p:sp>
    </p:spTree>
    <p:extLst>
      <p:ext uri="{BB962C8B-B14F-4D97-AF65-F5344CB8AC3E}">
        <p14:creationId xmlns:p14="http://schemas.microsoft.com/office/powerpoint/2010/main" val="11926487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幻灯片图像占位符 1">
            <a:extLst>
              <a:ext uri="{FF2B5EF4-FFF2-40B4-BE49-F238E27FC236}">
                <a16:creationId xmlns:a16="http://schemas.microsoft.com/office/drawing/2014/main" id="{CA4D3158-7AC5-403E-A206-CC651BB731B9}"/>
              </a:ext>
            </a:extLst>
          </p:cNvPr>
          <p:cNvSpPr>
            <a:spLocks noGrp="1" noRot="1" noChangeAspect="1" noChangeArrowheads="1" noTextEdit="1"/>
          </p:cNvSpPr>
          <p:nvPr>
            <p:ph type="sldImg"/>
          </p:nvPr>
        </p:nvSpPr>
        <p:spPr>
          <a:ln/>
        </p:spPr>
      </p:sp>
      <p:sp>
        <p:nvSpPr>
          <p:cNvPr id="60418" name="备注占位符 2">
            <a:extLst>
              <a:ext uri="{FF2B5EF4-FFF2-40B4-BE49-F238E27FC236}">
                <a16:creationId xmlns:a16="http://schemas.microsoft.com/office/drawing/2014/main" id="{98862013-FC8D-40D7-92EB-FFEF270196E6}"/>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60419" name="灯片编号占位符 3">
            <a:extLst>
              <a:ext uri="{FF2B5EF4-FFF2-40B4-BE49-F238E27FC236}">
                <a16:creationId xmlns:a16="http://schemas.microsoft.com/office/drawing/2014/main" id="{F184379B-F31F-4D5A-859A-8E7BC60B5C73}"/>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74C81BD7-0A0D-4F18-9291-50AFB6F2AB60}" type="slidenum">
              <a:rPr lang="en-US" altLang="zh-CN">
                <a:solidFill>
                  <a:srgbClr val="000000"/>
                </a:solidFill>
              </a:rPr>
              <a:pPr/>
              <a:t>71</a:t>
            </a:fld>
            <a:endParaRPr lang="en-US" altLang="zh-CN">
              <a:solidFill>
                <a:srgbClr val="000000"/>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B759080-E780-4218-ABEF-B9FF3CD0B2D8}" type="slidenum">
              <a:rPr lang="en-US" smtClean="0"/>
              <a:pPr/>
              <a:t>46</a:t>
            </a:fld>
            <a:endParaRPr lang="en-US"/>
          </a:p>
        </p:txBody>
      </p:sp>
    </p:spTree>
    <p:extLst>
      <p:ext uri="{BB962C8B-B14F-4D97-AF65-F5344CB8AC3E}">
        <p14:creationId xmlns:p14="http://schemas.microsoft.com/office/powerpoint/2010/main" val="25043063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B759080-E780-4218-ABEF-B9FF3CD0B2D8}" type="slidenum">
              <a:rPr lang="en-US" smtClean="0"/>
              <a:pPr/>
              <a:t>47</a:t>
            </a:fld>
            <a:endParaRPr lang="en-US"/>
          </a:p>
        </p:txBody>
      </p:sp>
    </p:spTree>
    <p:extLst>
      <p:ext uri="{BB962C8B-B14F-4D97-AF65-F5344CB8AC3E}">
        <p14:creationId xmlns:p14="http://schemas.microsoft.com/office/powerpoint/2010/main" val="3559973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7B759080-E780-4218-ABEF-B9FF3CD0B2D8}" type="slidenum">
              <a:rPr lang="en-US" smtClean="0"/>
              <a:pPr/>
              <a:t>48</a:t>
            </a:fld>
            <a:endParaRPr lang="en-US"/>
          </a:p>
        </p:txBody>
      </p:sp>
    </p:spTree>
    <p:extLst>
      <p:ext uri="{BB962C8B-B14F-4D97-AF65-F5344CB8AC3E}">
        <p14:creationId xmlns:p14="http://schemas.microsoft.com/office/powerpoint/2010/main" val="2219516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   </a:t>
            </a:r>
            <a:endParaRPr lang="zh-CN" altLang="en-US" dirty="0"/>
          </a:p>
        </p:txBody>
      </p:sp>
      <p:sp>
        <p:nvSpPr>
          <p:cNvPr id="4" name="灯片编号占位符 3"/>
          <p:cNvSpPr>
            <a:spLocks noGrp="1"/>
          </p:cNvSpPr>
          <p:nvPr>
            <p:ph type="sldNum" sz="quarter" idx="10"/>
          </p:nvPr>
        </p:nvSpPr>
        <p:spPr/>
        <p:txBody>
          <a:bodyPr/>
          <a:lstStyle/>
          <a:p>
            <a:fld id="{7B759080-E780-4218-ABEF-B9FF3CD0B2D8}" type="slidenum">
              <a:rPr lang="en-US" smtClean="0"/>
              <a:pPr/>
              <a:t>49</a:t>
            </a:fld>
            <a:endParaRPr lang="en-US"/>
          </a:p>
        </p:txBody>
      </p:sp>
    </p:spTree>
    <p:extLst>
      <p:ext uri="{BB962C8B-B14F-4D97-AF65-F5344CB8AC3E}">
        <p14:creationId xmlns:p14="http://schemas.microsoft.com/office/powerpoint/2010/main" val="22444479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大数据的出现对机器学习的影响。</a:t>
            </a:r>
          </a:p>
        </p:txBody>
      </p:sp>
      <p:sp>
        <p:nvSpPr>
          <p:cNvPr id="4" name="灯片编号占位符 3"/>
          <p:cNvSpPr>
            <a:spLocks noGrp="1"/>
          </p:cNvSpPr>
          <p:nvPr>
            <p:ph type="sldNum" sz="quarter" idx="10"/>
          </p:nvPr>
        </p:nvSpPr>
        <p:spPr/>
        <p:txBody>
          <a:bodyPr/>
          <a:lstStyle/>
          <a:p>
            <a:fld id="{7B759080-E780-4218-ABEF-B9FF3CD0B2D8}" type="slidenum">
              <a:rPr lang="en-US" smtClean="0"/>
              <a:pPr/>
              <a:t>50</a:t>
            </a:fld>
            <a:endParaRPr lang="en-US"/>
          </a:p>
        </p:txBody>
      </p:sp>
    </p:spTree>
    <p:extLst>
      <p:ext uri="{BB962C8B-B14F-4D97-AF65-F5344CB8AC3E}">
        <p14:creationId xmlns:p14="http://schemas.microsoft.com/office/powerpoint/2010/main" val="36133680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大数据</a:t>
            </a:r>
            <a:r>
              <a:rPr lang="en-US" altLang="zh-CN" dirty="0"/>
              <a:t>--</a:t>
            </a:r>
            <a:r>
              <a:rPr lang="zh-CN" altLang="en-US" dirty="0"/>
              <a:t>维数载难</a:t>
            </a:r>
            <a:r>
              <a:rPr lang="en-US" altLang="zh-CN" dirty="0"/>
              <a:t>—</a:t>
            </a:r>
            <a:r>
              <a:rPr lang="zh-CN" altLang="en-US" dirty="0"/>
              <a:t>利用神经网络进行数据降维</a:t>
            </a:r>
            <a:r>
              <a:rPr lang="en-US" altLang="zh-CN" dirty="0"/>
              <a:t>--</a:t>
            </a:r>
            <a:r>
              <a:rPr lang="zh-CN" altLang="en-US" dirty="0"/>
              <a:t>利用</a:t>
            </a:r>
            <a:r>
              <a:rPr lang="zh-CN" altLang="en-US"/>
              <a:t>深度模型对数据进行分层</a:t>
            </a:r>
            <a:r>
              <a:rPr lang="zh-CN" altLang="en-US" dirty="0"/>
              <a:t>特征表达</a:t>
            </a:r>
          </a:p>
        </p:txBody>
      </p:sp>
      <p:sp>
        <p:nvSpPr>
          <p:cNvPr id="4" name="灯片编号占位符 3"/>
          <p:cNvSpPr>
            <a:spLocks noGrp="1"/>
          </p:cNvSpPr>
          <p:nvPr>
            <p:ph type="sldNum" sz="quarter" idx="10"/>
          </p:nvPr>
        </p:nvSpPr>
        <p:spPr/>
        <p:txBody>
          <a:bodyPr/>
          <a:lstStyle/>
          <a:p>
            <a:fld id="{7B759080-E780-4218-ABEF-B9FF3CD0B2D8}" type="slidenum">
              <a:rPr lang="en-US" smtClean="0"/>
              <a:pPr/>
              <a:t>51</a:t>
            </a:fld>
            <a:endParaRPr lang="en-US"/>
          </a:p>
        </p:txBody>
      </p:sp>
    </p:spTree>
    <p:extLst>
      <p:ext uri="{BB962C8B-B14F-4D97-AF65-F5344CB8AC3E}">
        <p14:creationId xmlns:p14="http://schemas.microsoft.com/office/powerpoint/2010/main" val="18587197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B759080-E780-4218-ABEF-B9FF3CD0B2D8}" type="slidenum">
              <a:rPr lang="en-US" smtClean="0"/>
              <a:pPr/>
              <a:t>52</a:t>
            </a:fld>
            <a:endParaRPr lang="en-US"/>
          </a:p>
        </p:txBody>
      </p:sp>
    </p:spTree>
    <p:extLst>
      <p:ext uri="{BB962C8B-B14F-4D97-AF65-F5344CB8AC3E}">
        <p14:creationId xmlns:p14="http://schemas.microsoft.com/office/powerpoint/2010/main" val="5498651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B759080-E780-4218-ABEF-B9FF3CD0B2D8}" type="slidenum">
              <a:rPr lang="en-US" smtClean="0"/>
              <a:pPr/>
              <a:t>53</a:t>
            </a:fld>
            <a:endParaRPr lang="en-US"/>
          </a:p>
        </p:txBody>
      </p:sp>
    </p:spTree>
    <p:extLst>
      <p:ext uri="{BB962C8B-B14F-4D97-AF65-F5344CB8AC3E}">
        <p14:creationId xmlns:p14="http://schemas.microsoft.com/office/powerpoint/2010/main" val="240408354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标题幻灯片">
    <p:spTree>
      <p:nvGrpSpPr>
        <p:cNvPr id="1" name=""/>
        <p:cNvGrpSpPr/>
        <p:nvPr/>
      </p:nvGrpSpPr>
      <p:grpSpPr>
        <a:xfrm>
          <a:off x="0" y="0"/>
          <a:ext cx="0" cy="0"/>
          <a:chOff x="0" y="0"/>
          <a:chExt cx="0" cy="0"/>
        </a:xfrm>
      </p:grpSpPr>
      <p:sp>
        <p:nvSpPr>
          <p:cNvPr id="3" name="AutoShape 2">
            <a:extLst>
              <a:ext uri="{FF2B5EF4-FFF2-40B4-BE49-F238E27FC236}">
                <a16:creationId xmlns:a16="http://schemas.microsoft.com/office/drawing/2014/main" id="{7BCC4C4C-A7F6-48E5-982A-74601994338A}"/>
              </a:ext>
            </a:extLst>
          </p:cNvPr>
          <p:cNvSpPr>
            <a:spLocks noChangeArrowheads="1"/>
          </p:cNvSpPr>
          <p:nvPr/>
        </p:nvSpPr>
        <p:spPr bwMode="auto">
          <a:xfrm>
            <a:off x="228600" y="381000"/>
            <a:ext cx="8686800" cy="6048375"/>
          </a:xfrm>
          <a:prstGeom prst="roundRect">
            <a:avLst>
              <a:gd name="adj" fmla="val 7912"/>
            </a:avLst>
          </a:pr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hangingPunct="1">
              <a:defRPr/>
            </a:pPr>
            <a:endParaRPr kumimoji="0" lang="zh-CN" altLang="en-US">
              <a:latin typeface="Times New Roman" panose="02020603050405020304" pitchFamily="18" charset="0"/>
            </a:endParaRPr>
          </a:p>
        </p:txBody>
      </p:sp>
      <p:sp>
        <p:nvSpPr>
          <p:cNvPr id="4" name="AutoShape 3">
            <a:extLst>
              <a:ext uri="{FF2B5EF4-FFF2-40B4-BE49-F238E27FC236}">
                <a16:creationId xmlns:a16="http://schemas.microsoft.com/office/drawing/2014/main" id="{911DAE7A-8F3A-43A1-BF40-72139C8B9083}"/>
              </a:ext>
            </a:extLst>
          </p:cNvPr>
          <p:cNvSpPr>
            <a:spLocks noChangeArrowheads="1"/>
          </p:cNvSpPr>
          <p:nvPr/>
        </p:nvSpPr>
        <p:spPr bwMode="white">
          <a:xfrm>
            <a:off x="327025" y="488950"/>
            <a:ext cx="8435975" cy="4768850"/>
          </a:xfrm>
          <a:prstGeom prst="roundRect">
            <a:avLst>
              <a:gd name="adj" fmla="val 7310"/>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hangingPunct="1">
              <a:defRPr/>
            </a:pPr>
            <a:endParaRPr kumimoji="0" lang="zh-CN" altLang="en-US">
              <a:latin typeface="Times New Roman" panose="02020603050405020304" pitchFamily="18" charset="0"/>
            </a:endParaRPr>
          </a:p>
        </p:txBody>
      </p:sp>
      <p:sp>
        <p:nvSpPr>
          <p:cNvPr id="5" name="AutoShape 4">
            <a:extLst>
              <a:ext uri="{FF2B5EF4-FFF2-40B4-BE49-F238E27FC236}">
                <a16:creationId xmlns:a16="http://schemas.microsoft.com/office/drawing/2014/main" id="{A1F8E3CB-7EA6-475B-ADE7-C9666481313F}"/>
              </a:ext>
            </a:extLst>
          </p:cNvPr>
          <p:cNvSpPr>
            <a:spLocks noChangeArrowheads="1"/>
          </p:cNvSpPr>
          <p:nvPr/>
        </p:nvSpPr>
        <p:spPr bwMode="blackWhite">
          <a:xfrm>
            <a:off x="1371600" y="4500563"/>
            <a:ext cx="6400800" cy="1357312"/>
          </a:xfrm>
          <a:prstGeom prst="roundRect">
            <a:avLst>
              <a:gd name="adj" fmla="val 16667"/>
            </a:avLst>
          </a:prstGeom>
          <a:solidFill>
            <a:schemeClr val="bg1"/>
          </a:solidFill>
          <a:ln w="50800">
            <a:solidFill>
              <a:schemeClr val="bg2"/>
            </a:solidFill>
            <a:round/>
            <a:headEnd/>
            <a:tailEnd/>
          </a:ln>
        </p:spPr>
        <p:txBody>
          <a:bodyPr wrap="none" anchor="ct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hangingPunct="1">
              <a:defRPr/>
            </a:pPr>
            <a:endParaRPr kumimoji="0" lang="zh-CN" altLang="en-US" sz="1800"/>
          </a:p>
        </p:txBody>
      </p:sp>
      <p:pic>
        <p:nvPicPr>
          <p:cNvPr id="6" name="Picture 11" descr="sysu_logo2">
            <a:extLst>
              <a:ext uri="{FF2B5EF4-FFF2-40B4-BE49-F238E27FC236}">
                <a16:creationId xmlns:a16="http://schemas.microsoft.com/office/drawing/2014/main" id="{D940CD4E-13B6-43C8-82B6-FE7E155A43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7725" y="22225"/>
            <a:ext cx="2152650" cy="74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14">
            <a:extLst>
              <a:ext uri="{FF2B5EF4-FFF2-40B4-BE49-F238E27FC236}">
                <a16:creationId xmlns:a16="http://schemas.microsoft.com/office/drawing/2014/main" id="{0EB2F001-1AA4-4B44-8511-90E28DDB66A1}"/>
              </a:ext>
            </a:extLst>
          </p:cNvPr>
          <p:cNvSpPr txBox="1">
            <a:spLocks noChangeArrowheads="1"/>
          </p:cNvSpPr>
          <p:nvPr/>
        </p:nvSpPr>
        <p:spPr bwMode="auto">
          <a:xfrm>
            <a:off x="1403350" y="4751388"/>
            <a:ext cx="6337300" cy="920252"/>
          </a:xfrm>
          <a:prstGeom prst="rect">
            <a:avLst/>
          </a:prstGeom>
          <a:noFill/>
          <a:ln>
            <a:noFill/>
          </a:ln>
          <a:extLst>
            <a:ext uri="{909E8E84-426E-40dd-AFC4-6F175D3DCCD1}"/>
            <a:ext uri="{91240B29-F687-4f45-9708-019B960494DF}"/>
          </a:extLst>
        </p:spPr>
        <p:txBody>
          <a:bodyPr>
            <a:spAutoFit/>
          </a:bodyPr>
          <a:lstStyle>
            <a:lvl1pPr marL="342900" indent="-342900"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lnSpc>
                <a:spcPct val="80000"/>
              </a:lnSpc>
              <a:spcBef>
                <a:spcPct val="20000"/>
              </a:spcBef>
              <a:buClr>
                <a:schemeClr val="bg2"/>
              </a:buClr>
              <a:buSzPct val="70000"/>
              <a:buFont typeface="Wingdings" charset="0"/>
              <a:buNone/>
              <a:defRPr/>
            </a:pPr>
            <a:r>
              <a:rPr lang="en-US" altLang="zh-CN" sz="2000" b="1" dirty="0">
                <a:solidFill>
                  <a:srgbClr val="3A7877"/>
                </a:solidFill>
              </a:rPr>
              <a:t>Artificial Intelligence</a:t>
            </a:r>
            <a:endParaRPr lang="en-US" altLang="zh-CN" sz="1400" b="1" dirty="0">
              <a:solidFill>
                <a:srgbClr val="3A7877"/>
              </a:solidFill>
            </a:endParaRPr>
          </a:p>
          <a:p>
            <a:pPr eaLnBrk="1" hangingPunct="1">
              <a:lnSpc>
                <a:spcPct val="150000"/>
              </a:lnSpc>
              <a:spcBef>
                <a:spcPct val="20000"/>
              </a:spcBef>
              <a:buClr>
                <a:schemeClr val="bg2"/>
              </a:buClr>
              <a:buSzPct val="70000"/>
              <a:buFont typeface="Wingdings" charset="0"/>
              <a:buNone/>
              <a:defRPr/>
            </a:pPr>
            <a:r>
              <a:rPr lang="en-US" altLang="zh-CN" sz="1400" b="1" dirty="0">
                <a:solidFill>
                  <a:srgbClr val="3A7877"/>
                </a:solidFill>
              </a:rPr>
              <a:t>Prof. Liang Lin, </a:t>
            </a:r>
          </a:p>
          <a:p>
            <a:pPr eaLnBrk="1" hangingPunct="1">
              <a:lnSpc>
                <a:spcPct val="80000"/>
              </a:lnSpc>
              <a:spcBef>
                <a:spcPct val="20000"/>
              </a:spcBef>
              <a:buClr>
                <a:schemeClr val="bg2"/>
              </a:buClr>
              <a:buSzPct val="70000"/>
              <a:buFont typeface="Wingdings" charset="0"/>
              <a:buNone/>
              <a:defRPr/>
            </a:pPr>
            <a:r>
              <a:rPr lang="en-US" altLang="zh-CN" sz="1400" b="1" dirty="0">
                <a:solidFill>
                  <a:srgbClr val="3A7877"/>
                </a:solidFill>
              </a:rPr>
              <a:t>School of Data and Computer Science, Sun </a:t>
            </a:r>
            <a:r>
              <a:rPr lang="en-US" altLang="zh-CN" sz="1400" b="1" dirty="0" err="1">
                <a:solidFill>
                  <a:srgbClr val="3A7877"/>
                </a:solidFill>
              </a:rPr>
              <a:t>Yat</a:t>
            </a:r>
            <a:r>
              <a:rPr lang="en-US" altLang="zh-CN" sz="1400" b="1" dirty="0">
                <a:solidFill>
                  <a:srgbClr val="3A7877"/>
                </a:solidFill>
              </a:rPr>
              <a:t>-Sen University</a:t>
            </a:r>
          </a:p>
        </p:txBody>
      </p:sp>
      <p:sp>
        <p:nvSpPr>
          <p:cNvPr id="95237" name="Rectangle 5"/>
          <p:cNvSpPr>
            <a:spLocks noGrp="1" noChangeArrowheads="1"/>
          </p:cNvSpPr>
          <p:nvPr>
            <p:ph type="ctrTitle"/>
          </p:nvPr>
        </p:nvSpPr>
        <p:spPr>
          <a:xfrm>
            <a:off x="685800" y="1519240"/>
            <a:ext cx="7772400" cy="2266950"/>
          </a:xfrm>
        </p:spPr>
        <p:txBody>
          <a:bodyPr anchor="ctr" anchorCtr="1"/>
          <a:lstStyle>
            <a:lvl1pPr algn="ctr">
              <a:defRPr sz="4100" i="1"/>
            </a:lvl1pPr>
          </a:lstStyle>
          <a:p>
            <a:r>
              <a:rPr lang="zh-CN" altLang="en-US"/>
              <a:t>单击此处编辑母版标题样式</a:t>
            </a:r>
            <a:endParaRPr lang="zh-CN" altLang="en-US" dirty="0"/>
          </a:p>
        </p:txBody>
      </p:sp>
    </p:spTree>
    <p:extLst>
      <p:ext uri="{BB962C8B-B14F-4D97-AF65-F5344CB8AC3E}">
        <p14:creationId xmlns:p14="http://schemas.microsoft.com/office/powerpoint/2010/main" val="2451646500"/>
      </p:ext>
    </p:extLst>
  </p:cSld>
  <p:clrMapOvr>
    <a:masterClrMapping/>
  </p:clrMapOvr>
  <p:transition spd="slow"/>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566811425"/>
      </p:ext>
    </p:extLst>
  </p:cSld>
  <p:clrMapOvr>
    <a:masterClrMapping/>
  </p:clrMapOvr>
  <p:transition spd="slow"/>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34150" y="533400"/>
            <a:ext cx="1924050" cy="541020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762000" y="533400"/>
            <a:ext cx="5619750" cy="5410200"/>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157945255"/>
      </p:ext>
    </p:extLst>
  </p:cSld>
  <p:clrMapOvr>
    <a:masterClrMapping/>
  </p:clrMapOvr>
  <p:transition spd="slow"/>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762000" y="533400"/>
            <a:ext cx="7696200" cy="1143000"/>
          </a:xfrm>
        </p:spPr>
        <p:txBody>
          <a:bodyPr/>
          <a:lstStyle/>
          <a:p>
            <a:r>
              <a:rPr lang="zh-CN" altLang="en-US"/>
              <a:t>单击此处编辑母版标题样式</a:t>
            </a:r>
          </a:p>
        </p:txBody>
      </p:sp>
      <p:sp>
        <p:nvSpPr>
          <p:cNvPr id="3" name="表格占位符 2"/>
          <p:cNvSpPr>
            <a:spLocks noGrp="1"/>
          </p:cNvSpPr>
          <p:nvPr>
            <p:ph type="tbl" idx="1"/>
          </p:nvPr>
        </p:nvSpPr>
        <p:spPr>
          <a:xfrm>
            <a:off x="762000" y="1905000"/>
            <a:ext cx="7696200" cy="4038600"/>
          </a:xfrm>
        </p:spPr>
        <p:txBody>
          <a:bodyPr/>
          <a:lstStyle/>
          <a:p>
            <a:pPr lvl="0"/>
            <a:r>
              <a:rPr lang="zh-CN" altLang="en-US" noProof="0"/>
              <a:t>单击图标添加表格</a:t>
            </a:r>
          </a:p>
        </p:txBody>
      </p:sp>
    </p:spTree>
    <p:extLst>
      <p:ext uri="{BB962C8B-B14F-4D97-AF65-F5344CB8AC3E}">
        <p14:creationId xmlns:p14="http://schemas.microsoft.com/office/powerpoint/2010/main" val="1531817012"/>
      </p:ext>
    </p:extLst>
  </p:cSld>
  <p:clrMapOvr>
    <a:masterClrMapping/>
  </p:clrMapOvr>
  <p:transition spd="slow"/>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dirty="0"/>
          </a:p>
        </p:txBody>
      </p:sp>
      <p:sp>
        <p:nvSpPr>
          <p:cNvPr id="3" name="内容占位符 2"/>
          <p:cNvSpPr>
            <a:spLocks noGrp="1"/>
          </p:cNvSpPr>
          <p:nvPr>
            <p:ph idx="1"/>
          </p:nvPr>
        </p:nvSpPr>
        <p:spPr>
          <a:xfrm>
            <a:off x="357158" y="1071546"/>
            <a:ext cx="8429684" cy="54292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Tree>
    <p:extLst>
      <p:ext uri="{BB962C8B-B14F-4D97-AF65-F5344CB8AC3E}">
        <p14:creationId xmlns:p14="http://schemas.microsoft.com/office/powerpoint/2010/main" val="2707684373"/>
      </p:ext>
    </p:extLst>
  </p:cSld>
  <p:clrMapOvr>
    <a:masterClrMapping/>
  </p:clrMapOvr>
  <p:transition spd="slow"/>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428596" y="4406900"/>
            <a:ext cx="8358246"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428596" y="2906713"/>
            <a:ext cx="8358246"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编辑母版文本样式</a:t>
            </a:r>
          </a:p>
        </p:txBody>
      </p:sp>
    </p:spTree>
    <p:extLst>
      <p:ext uri="{BB962C8B-B14F-4D97-AF65-F5344CB8AC3E}">
        <p14:creationId xmlns:p14="http://schemas.microsoft.com/office/powerpoint/2010/main" val="4131120672"/>
      </p:ext>
    </p:extLst>
  </p:cSld>
  <p:clrMapOvr>
    <a:masterClrMapping/>
  </p:clrMapOvr>
  <p:transition spd="slow"/>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28596" y="1905000"/>
            <a:ext cx="4105304" cy="4038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86300" y="1905000"/>
            <a:ext cx="4100542" cy="4038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Tree>
    <p:extLst>
      <p:ext uri="{BB962C8B-B14F-4D97-AF65-F5344CB8AC3E}">
        <p14:creationId xmlns:p14="http://schemas.microsoft.com/office/powerpoint/2010/main" val="2192308983"/>
      </p:ext>
    </p:extLst>
  </p:cSld>
  <p:clrMapOvr>
    <a:masterClrMapping/>
  </p:clrMapOvr>
  <p:transition spd="slow"/>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754825985"/>
      </p:ext>
    </p:extLst>
  </p:cSld>
  <p:clrMapOvr>
    <a:masterClrMapping/>
  </p:clrMapOvr>
  <p:transition spd="slow"/>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861512162"/>
      </p:ext>
    </p:extLst>
  </p:cSld>
  <p:clrMapOvr>
    <a:masterClrMapping/>
  </p:clrMapOvr>
  <p:transition spd="slow"/>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275639835"/>
      </p:ext>
    </p:extLst>
  </p:cSld>
  <p:clrMapOvr>
    <a:masterClrMapping/>
  </p:clrMapOvr>
  <p:transition spd="slow"/>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Tree>
    <p:extLst>
      <p:ext uri="{BB962C8B-B14F-4D97-AF65-F5344CB8AC3E}">
        <p14:creationId xmlns:p14="http://schemas.microsoft.com/office/powerpoint/2010/main" val="643039519"/>
      </p:ext>
    </p:extLst>
  </p:cSld>
  <p:clrMapOvr>
    <a:masterClrMapping/>
  </p:clrMapOvr>
  <p:transition spd="slow"/>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a:t>单击图标添加图片</a:t>
            </a: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Tree>
    <p:extLst>
      <p:ext uri="{BB962C8B-B14F-4D97-AF65-F5344CB8AC3E}">
        <p14:creationId xmlns:p14="http://schemas.microsoft.com/office/powerpoint/2010/main" val="2374354951"/>
      </p:ext>
    </p:extLst>
  </p:cSld>
  <p:clrMapOvr>
    <a:masterClrMapping/>
  </p:clrMapOvr>
  <p:transition spd="slow"/>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26C627-F391-4B87-8A49-09363D8ADB77}"/>
              </a:ext>
            </a:extLst>
          </p:cNvPr>
          <p:cNvSpPr>
            <a:spLocks noGrp="1" noChangeArrowheads="1"/>
          </p:cNvSpPr>
          <p:nvPr>
            <p:ph type="title"/>
          </p:nvPr>
        </p:nvSpPr>
        <p:spPr bwMode="auto">
          <a:xfrm>
            <a:off x="357188" y="214313"/>
            <a:ext cx="8429625" cy="64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zh-CN" altLang="en-US"/>
              <a:t>单击此处编辑母版标题样式</a:t>
            </a:r>
          </a:p>
        </p:txBody>
      </p:sp>
      <p:sp>
        <p:nvSpPr>
          <p:cNvPr id="1027" name="Rectangle 3">
            <a:extLst>
              <a:ext uri="{FF2B5EF4-FFF2-40B4-BE49-F238E27FC236}">
                <a16:creationId xmlns:a16="http://schemas.microsoft.com/office/drawing/2014/main" id="{8A221A2D-795B-4634-8A76-E99933E54F54}"/>
              </a:ext>
            </a:extLst>
          </p:cNvPr>
          <p:cNvSpPr>
            <a:spLocks noGrp="1" noChangeArrowheads="1"/>
          </p:cNvSpPr>
          <p:nvPr>
            <p:ph type="body" idx="1"/>
          </p:nvPr>
        </p:nvSpPr>
        <p:spPr bwMode="auto">
          <a:xfrm>
            <a:off x="357188" y="928688"/>
            <a:ext cx="8429625" cy="557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pic>
        <p:nvPicPr>
          <p:cNvPr id="1028" name="Picture 15" descr="C:\Documents and Settings\Administrator\桌面\Briefcase\Web程序设计与AJAX 课程\gif图片下载\英文校名.gif">
            <a:extLst>
              <a:ext uri="{FF2B5EF4-FFF2-40B4-BE49-F238E27FC236}">
                <a16:creationId xmlns:a16="http://schemas.microsoft.com/office/drawing/2014/main" id="{89CA08E8-D3D9-4780-A3C5-A9B7EC6E4B45}"/>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452813" y="6581775"/>
            <a:ext cx="24765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1" name="直接连接符 20">
            <a:extLst>
              <a:ext uri="{FF2B5EF4-FFF2-40B4-BE49-F238E27FC236}">
                <a16:creationId xmlns:a16="http://schemas.microsoft.com/office/drawing/2014/main" id="{CF80DADC-A65D-8349-BC36-24672063672F}"/>
              </a:ext>
            </a:extLst>
          </p:cNvPr>
          <p:cNvCxnSpPr/>
          <p:nvPr/>
        </p:nvCxnSpPr>
        <p:spPr>
          <a:xfrm>
            <a:off x="357188" y="855663"/>
            <a:ext cx="8429625" cy="1587"/>
          </a:xfrm>
          <a:prstGeom prst="line">
            <a:avLst/>
          </a:prstGeom>
          <a:ln w="38100">
            <a:solidFill>
              <a:srgbClr val="009900"/>
            </a:solidFill>
          </a:ln>
        </p:spPr>
        <p:style>
          <a:lnRef idx="1">
            <a:schemeClr val="accent1"/>
          </a:lnRef>
          <a:fillRef idx="0">
            <a:schemeClr val="accent1"/>
          </a:fillRef>
          <a:effectRef idx="0">
            <a:schemeClr val="accent1"/>
          </a:effectRef>
          <a:fontRef idx="minor">
            <a:schemeClr val="tx1"/>
          </a:fontRef>
        </p:style>
      </p:cxnSp>
      <p:sp>
        <p:nvSpPr>
          <p:cNvPr id="1030" name="TextBox 26">
            <a:extLst>
              <a:ext uri="{FF2B5EF4-FFF2-40B4-BE49-F238E27FC236}">
                <a16:creationId xmlns:a16="http://schemas.microsoft.com/office/drawing/2014/main" id="{5E398F68-152F-6B43-9FCD-FA1868502914}"/>
              </a:ext>
            </a:extLst>
          </p:cNvPr>
          <p:cNvSpPr txBox="1">
            <a:spLocks noChangeArrowheads="1"/>
          </p:cNvSpPr>
          <p:nvPr/>
        </p:nvSpPr>
        <p:spPr bwMode="auto">
          <a:xfrm>
            <a:off x="3857625" y="71438"/>
            <a:ext cx="5000625" cy="261937"/>
          </a:xfrm>
          <a:prstGeom prst="rect">
            <a:avLst/>
          </a:prstGeom>
          <a:noFill/>
          <a:ln>
            <a:noFill/>
          </a:ln>
          <a:extLst>
            <a:ext uri="{909E8E84-426E-40dd-AFC4-6F175D3DCCD1}"/>
            <a:ext uri="{91240B29-F687-4f45-9708-019B960494DF}"/>
          </a:extLst>
        </p:spPr>
        <p:txBody>
          <a:bodyPr>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r">
              <a:defRPr/>
            </a:pPr>
            <a:r>
              <a:rPr kumimoji="0" lang="en-US" altLang="zh-CN" sz="1100" i="1" dirty="0">
                <a:solidFill>
                  <a:srgbClr val="3A7877"/>
                </a:solidFill>
              </a:rPr>
              <a:t>Artificial Intelligence</a:t>
            </a:r>
            <a:endParaRPr kumimoji="0" lang="zh-CN" altLang="en-US" sz="1100" i="1" dirty="0">
              <a:solidFill>
                <a:srgbClr val="3A7877"/>
              </a:solidFill>
            </a:endParaRPr>
          </a:p>
        </p:txBody>
      </p:sp>
      <p:sp>
        <p:nvSpPr>
          <p:cNvPr id="9" name="Rectangle 4">
            <a:extLst>
              <a:ext uri="{FF2B5EF4-FFF2-40B4-BE49-F238E27FC236}">
                <a16:creationId xmlns:a16="http://schemas.microsoft.com/office/drawing/2014/main" id="{6887A4AE-BD0D-1740-B96D-8DA0413063F6}"/>
              </a:ext>
            </a:extLst>
          </p:cNvPr>
          <p:cNvSpPr txBox="1">
            <a:spLocks noChangeArrowheads="1"/>
          </p:cNvSpPr>
          <p:nvPr/>
        </p:nvSpPr>
        <p:spPr bwMode="auto">
          <a:xfrm>
            <a:off x="6515100" y="6615113"/>
            <a:ext cx="2057400" cy="457200"/>
          </a:xfrm>
          <a:prstGeom prst="rect">
            <a:avLst/>
          </a:prstGeom>
          <a:noFill/>
          <a:ln w="9525">
            <a:noFill/>
            <a:miter lim="800000"/>
            <a:headEnd/>
            <a:tailEnd/>
          </a:ln>
          <a:effectLst/>
        </p:spPr>
        <p:txBody>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hangingPunct="1">
              <a:defRPr/>
            </a:pPr>
            <a:fld id="{3E26F446-E444-47C6-9E04-4B74B29E47AA}" type="slidenum">
              <a:rPr kumimoji="0" lang="en-US" altLang="zh-CN" sz="1000" b="1" smtClean="0">
                <a:solidFill>
                  <a:srgbClr val="3A7877"/>
                </a:solidFill>
              </a:rPr>
              <a:pPr algn="ctr" eaLnBrk="1" hangingPunct="1">
                <a:defRPr/>
              </a:pPr>
              <a:t>‹#›</a:t>
            </a:fld>
            <a:endParaRPr kumimoji="0" lang="en-US" altLang="zh-CN" sz="1000" b="1" dirty="0">
              <a:solidFill>
                <a:srgbClr val="3A7877"/>
              </a:solidFill>
            </a:endParaRPr>
          </a:p>
        </p:txBody>
      </p:sp>
      <p:sp>
        <p:nvSpPr>
          <p:cNvPr id="11" name="Rectangle 4">
            <a:extLst>
              <a:ext uri="{FF2B5EF4-FFF2-40B4-BE49-F238E27FC236}">
                <a16:creationId xmlns:a16="http://schemas.microsoft.com/office/drawing/2014/main" id="{0FEE5578-5F46-3042-A533-FA80E6330769}"/>
              </a:ext>
            </a:extLst>
          </p:cNvPr>
          <p:cNvSpPr txBox="1">
            <a:spLocks noChangeArrowheads="1"/>
          </p:cNvSpPr>
          <p:nvPr/>
        </p:nvSpPr>
        <p:spPr bwMode="auto">
          <a:xfrm>
            <a:off x="714375" y="6615113"/>
            <a:ext cx="2057400" cy="457200"/>
          </a:xfrm>
          <a:prstGeom prst="rect">
            <a:avLst/>
          </a:prstGeom>
          <a:noFill/>
          <a:ln w="9525">
            <a:noFill/>
            <a:miter lim="800000"/>
            <a:headEnd/>
            <a:tailEnd/>
          </a:ln>
          <a:effectLst/>
        </p:spPr>
        <p:txBody>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hangingPunct="1">
              <a:defRPr/>
            </a:pPr>
            <a:fld id="{539DF235-EA2F-7D4A-A171-AA2063326DCE}" type="datetime4">
              <a:rPr kumimoji="0" lang="en-US" altLang="zh-CN" sz="1000" b="1" smtClean="0">
                <a:solidFill>
                  <a:srgbClr val="3A7877"/>
                </a:solidFill>
              </a:rPr>
              <a:pPr algn="ctr" eaLnBrk="1" hangingPunct="1">
                <a:defRPr/>
              </a:pPr>
              <a:t>August 28, 2019</a:t>
            </a:fld>
            <a:endParaRPr kumimoji="0" lang="en-US" altLang="zh-CN" sz="1000" b="1">
              <a:solidFill>
                <a:srgbClr val="3A7877"/>
              </a:solidFill>
            </a:endParaRPr>
          </a:p>
        </p:txBody>
      </p:sp>
    </p:spTree>
    <p:extLst>
      <p:ext uri="{BB962C8B-B14F-4D97-AF65-F5344CB8AC3E}">
        <p14:creationId xmlns:p14="http://schemas.microsoft.com/office/powerpoint/2010/main" val="3820086619"/>
      </p:ext>
    </p:extLst>
  </p:cSld>
  <p:clrMap bg1="lt1" tx1="dk1" bg2="lt2" tx2="dk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 id="2147483710" r:id="rId12"/>
  </p:sldLayoutIdLst>
  <p:transition spd="slow"/>
  <p:txStyles>
    <p:titleStyle>
      <a:lvl1pPr algn="l" rtl="0" eaLnBrk="1" fontAlgn="base" hangingPunct="1">
        <a:spcBef>
          <a:spcPct val="0"/>
        </a:spcBef>
        <a:spcAft>
          <a:spcPct val="0"/>
        </a:spcAft>
        <a:defRPr kumimoji="1" sz="3300">
          <a:solidFill>
            <a:schemeClr val="tx2"/>
          </a:solidFill>
          <a:latin typeface="+mj-lt"/>
          <a:ea typeface="+mj-ea"/>
          <a:cs typeface="宋体" charset="0"/>
        </a:defRPr>
      </a:lvl1pPr>
      <a:lvl2pPr algn="l" rtl="0" eaLnBrk="1" fontAlgn="base" hangingPunct="1">
        <a:spcBef>
          <a:spcPct val="0"/>
        </a:spcBef>
        <a:spcAft>
          <a:spcPct val="0"/>
        </a:spcAft>
        <a:defRPr kumimoji="1" sz="3300">
          <a:solidFill>
            <a:schemeClr val="tx2"/>
          </a:solidFill>
          <a:latin typeface="Arial Black" pitchFamily="34" charset="0"/>
          <a:ea typeface="宋体" pitchFamily="2" charset="-122"/>
          <a:cs typeface="宋体" charset="0"/>
        </a:defRPr>
      </a:lvl2pPr>
      <a:lvl3pPr algn="l" rtl="0" eaLnBrk="1" fontAlgn="base" hangingPunct="1">
        <a:spcBef>
          <a:spcPct val="0"/>
        </a:spcBef>
        <a:spcAft>
          <a:spcPct val="0"/>
        </a:spcAft>
        <a:defRPr kumimoji="1" sz="3300">
          <a:solidFill>
            <a:schemeClr val="tx2"/>
          </a:solidFill>
          <a:latin typeface="Arial Black" pitchFamily="34" charset="0"/>
          <a:ea typeface="宋体" pitchFamily="2" charset="-122"/>
          <a:cs typeface="宋体" charset="0"/>
        </a:defRPr>
      </a:lvl3pPr>
      <a:lvl4pPr algn="l" rtl="0" eaLnBrk="1" fontAlgn="base" hangingPunct="1">
        <a:spcBef>
          <a:spcPct val="0"/>
        </a:spcBef>
        <a:spcAft>
          <a:spcPct val="0"/>
        </a:spcAft>
        <a:defRPr kumimoji="1" sz="3300">
          <a:solidFill>
            <a:schemeClr val="tx2"/>
          </a:solidFill>
          <a:latin typeface="Arial Black" pitchFamily="34" charset="0"/>
          <a:ea typeface="宋体" pitchFamily="2" charset="-122"/>
          <a:cs typeface="宋体" charset="0"/>
        </a:defRPr>
      </a:lvl4pPr>
      <a:lvl5pPr algn="l" rtl="0" eaLnBrk="1" fontAlgn="base" hangingPunct="1">
        <a:spcBef>
          <a:spcPct val="0"/>
        </a:spcBef>
        <a:spcAft>
          <a:spcPct val="0"/>
        </a:spcAft>
        <a:defRPr kumimoji="1" sz="3300">
          <a:solidFill>
            <a:schemeClr val="tx2"/>
          </a:solidFill>
          <a:latin typeface="Arial Black" pitchFamily="34" charset="0"/>
          <a:ea typeface="宋体" pitchFamily="2" charset="-122"/>
          <a:cs typeface="宋体" charset="0"/>
        </a:defRPr>
      </a:lvl5pPr>
      <a:lvl6pPr marL="457200" algn="l" rtl="0" eaLnBrk="1" fontAlgn="base" hangingPunct="1">
        <a:spcBef>
          <a:spcPct val="0"/>
        </a:spcBef>
        <a:spcAft>
          <a:spcPct val="0"/>
        </a:spcAft>
        <a:defRPr sz="3300">
          <a:solidFill>
            <a:schemeClr val="tx2"/>
          </a:solidFill>
          <a:latin typeface="Arial Black" pitchFamily="34" charset="0"/>
          <a:ea typeface="宋体" pitchFamily="2" charset="-122"/>
        </a:defRPr>
      </a:lvl6pPr>
      <a:lvl7pPr marL="914400" algn="l" rtl="0" eaLnBrk="1" fontAlgn="base" hangingPunct="1">
        <a:spcBef>
          <a:spcPct val="0"/>
        </a:spcBef>
        <a:spcAft>
          <a:spcPct val="0"/>
        </a:spcAft>
        <a:defRPr sz="3300">
          <a:solidFill>
            <a:schemeClr val="tx2"/>
          </a:solidFill>
          <a:latin typeface="Arial Black" pitchFamily="34" charset="0"/>
          <a:ea typeface="宋体" pitchFamily="2" charset="-122"/>
        </a:defRPr>
      </a:lvl7pPr>
      <a:lvl8pPr marL="1371600" algn="l" rtl="0" eaLnBrk="1" fontAlgn="base" hangingPunct="1">
        <a:spcBef>
          <a:spcPct val="0"/>
        </a:spcBef>
        <a:spcAft>
          <a:spcPct val="0"/>
        </a:spcAft>
        <a:defRPr sz="3300">
          <a:solidFill>
            <a:schemeClr val="tx2"/>
          </a:solidFill>
          <a:latin typeface="Arial Black" pitchFamily="34" charset="0"/>
          <a:ea typeface="宋体" pitchFamily="2" charset="-122"/>
        </a:defRPr>
      </a:lvl8pPr>
      <a:lvl9pPr marL="1828800" algn="l" rtl="0" eaLnBrk="1" fontAlgn="base" hangingPunct="1">
        <a:spcBef>
          <a:spcPct val="0"/>
        </a:spcBef>
        <a:spcAft>
          <a:spcPct val="0"/>
        </a:spcAft>
        <a:defRPr sz="3300">
          <a:solidFill>
            <a:schemeClr val="tx2"/>
          </a:solidFill>
          <a:latin typeface="Arial Black" pitchFamily="34" charset="0"/>
          <a:ea typeface="宋体" pitchFamily="2" charset="-122"/>
        </a:defRPr>
      </a:lvl9pPr>
    </p:titleStyle>
    <p:bodyStyle>
      <a:lvl1pPr marL="342900" indent="-342900" algn="l" rtl="0" eaLnBrk="1" fontAlgn="base" hangingPunct="1">
        <a:spcBef>
          <a:spcPct val="20000"/>
        </a:spcBef>
        <a:spcAft>
          <a:spcPct val="0"/>
        </a:spcAft>
        <a:buClr>
          <a:schemeClr val="bg2"/>
        </a:buClr>
        <a:buSzPct val="70000"/>
        <a:buFont typeface="Wingdings" panose="05000000000000000000" pitchFamily="2" charset="2"/>
        <a:buChar char="l"/>
        <a:defRPr kumimoji="1" sz="2400">
          <a:solidFill>
            <a:schemeClr val="tx1"/>
          </a:solidFill>
          <a:latin typeface="+mn-lt"/>
          <a:ea typeface="+mn-ea"/>
          <a:cs typeface="宋体" charset="0"/>
        </a:defRPr>
      </a:lvl1pPr>
      <a:lvl2pPr marL="742950" indent="-285750" algn="l" rtl="0" eaLnBrk="1" fontAlgn="base" hangingPunct="1">
        <a:spcBef>
          <a:spcPct val="20000"/>
        </a:spcBef>
        <a:spcAft>
          <a:spcPct val="0"/>
        </a:spcAft>
        <a:buClr>
          <a:schemeClr val="accent1"/>
        </a:buClr>
        <a:buSzPct val="150000"/>
        <a:buChar char="•"/>
        <a:defRPr kumimoji="1" sz="2000">
          <a:solidFill>
            <a:schemeClr val="tx1"/>
          </a:solidFill>
          <a:latin typeface="+mn-lt"/>
          <a:ea typeface="+mn-ea"/>
        </a:defRPr>
      </a:lvl2pPr>
      <a:lvl3pPr marL="1143000" indent="-228600" algn="l" rtl="0" eaLnBrk="1" fontAlgn="base" hangingPunct="1">
        <a:spcBef>
          <a:spcPct val="20000"/>
        </a:spcBef>
        <a:spcAft>
          <a:spcPct val="0"/>
        </a:spcAft>
        <a:buClr>
          <a:schemeClr val="tx1"/>
        </a:buClr>
        <a:buSzPct val="150000"/>
        <a:buChar char="•"/>
        <a:defRPr kumimoji="1">
          <a:solidFill>
            <a:schemeClr val="tx1"/>
          </a:solidFill>
          <a:latin typeface="+mn-lt"/>
          <a:ea typeface="+mn-ea"/>
        </a:defRPr>
      </a:lvl3pPr>
      <a:lvl4pPr marL="1600200" indent="-228600" algn="l" rtl="0" eaLnBrk="1" fontAlgn="base" hangingPunct="1">
        <a:spcBef>
          <a:spcPct val="20000"/>
        </a:spcBef>
        <a:spcAft>
          <a:spcPct val="0"/>
        </a:spcAft>
        <a:buClr>
          <a:schemeClr val="tx2"/>
        </a:buClr>
        <a:buSzPct val="150000"/>
        <a:buChar char="•"/>
        <a:defRPr kumimoji="1" sz="1600">
          <a:solidFill>
            <a:schemeClr val="tx1"/>
          </a:solidFill>
          <a:latin typeface="+mn-lt"/>
          <a:ea typeface="+mn-ea"/>
        </a:defRPr>
      </a:lvl4pPr>
      <a:lvl5pPr marL="2057400" indent="-228600" algn="l" rtl="0" eaLnBrk="1" fontAlgn="base" hangingPunct="1">
        <a:spcBef>
          <a:spcPct val="20000"/>
        </a:spcBef>
        <a:spcAft>
          <a:spcPct val="0"/>
        </a:spcAft>
        <a:buClr>
          <a:schemeClr val="folHlink"/>
        </a:buClr>
        <a:buSzPct val="150000"/>
        <a:buChar char="•"/>
        <a:defRPr kumimoji="1" sz="1600">
          <a:solidFill>
            <a:schemeClr val="tx1"/>
          </a:solidFill>
          <a:latin typeface="+mn-lt"/>
          <a:ea typeface="+mn-ea"/>
        </a:defRPr>
      </a:lvl5pPr>
      <a:lvl6pPr marL="2514600" indent="-228600" algn="l" rtl="0" eaLnBrk="1" fontAlgn="base" hangingPunct="1">
        <a:spcBef>
          <a:spcPct val="20000"/>
        </a:spcBef>
        <a:spcAft>
          <a:spcPct val="0"/>
        </a:spcAft>
        <a:buClr>
          <a:schemeClr val="folHlink"/>
        </a:buClr>
        <a:buSzPct val="150000"/>
        <a:buChar char="•"/>
        <a:defRPr sz="2000">
          <a:solidFill>
            <a:schemeClr val="tx1"/>
          </a:solidFill>
          <a:latin typeface="+mn-lt"/>
          <a:ea typeface="+mn-ea"/>
        </a:defRPr>
      </a:lvl6pPr>
      <a:lvl7pPr marL="2971800" indent="-228600" algn="l" rtl="0" eaLnBrk="1" fontAlgn="base" hangingPunct="1">
        <a:spcBef>
          <a:spcPct val="20000"/>
        </a:spcBef>
        <a:spcAft>
          <a:spcPct val="0"/>
        </a:spcAft>
        <a:buClr>
          <a:schemeClr val="folHlink"/>
        </a:buClr>
        <a:buSzPct val="150000"/>
        <a:buChar char="•"/>
        <a:defRPr sz="2000">
          <a:solidFill>
            <a:schemeClr val="tx1"/>
          </a:solidFill>
          <a:latin typeface="+mn-lt"/>
          <a:ea typeface="+mn-ea"/>
        </a:defRPr>
      </a:lvl7pPr>
      <a:lvl8pPr marL="3429000" indent="-228600" algn="l" rtl="0" eaLnBrk="1" fontAlgn="base" hangingPunct="1">
        <a:spcBef>
          <a:spcPct val="20000"/>
        </a:spcBef>
        <a:spcAft>
          <a:spcPct val="0"/>
        </a:spcAft>
        <a:buClr>
          <a:schemeClr val="folHlink"/>
        </a:buClr>
        <a:buSzPct val="150000"/>
        <a:buChar char="•"/>
        <a:defRPr sz="2000">
          <a:solidFill>
            <a:schemeClr val="tx1"/>
          </a:solidFill>
          <a:latin typeface="+mn-lt"/>
          <a:ea typeface="+mn-ea"/>
        </a:defRPr>
      </a:lvl8pPr>
      <a:lvl9pPr marL="3886200" indent="-228600" algn="l" rtl="0" eaLnBrk="1" fontAlgn="base" hangingPunct="1">
        <a:spcBef>
          <a:spcPct val="20000"/>
        </a:spcBef>
        <a:spcAft>
          <a:spcPct val="0"/>
        </a:spcAft>
        <a:buClr>
          <a:schemeClr val="folHlink"/>
        </a:buClr>
        <a:buSzPct val="150000"/>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jp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4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39.emf"/><Relationship Id="rId4" Type="http://schemas.openxmlformats.org/officeDocument/2006/relationships/image" Target="../media/image33.png"/></Relationships>
</file>

<file path=ppt/slides/_rels/slide4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www.sysu-hcp.net/" TargetMode="External"/><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5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45.jpeg"/></Relationships>
</file>

<file path=ppt/slides/_rels/slide54.xml.rels><?xml version="1.0" encoding="UTF-8" standalone="yes"?>
<Relationships xmlns="http://schemas.openxmlformats.org/package/2006/relationships"><Relationship Id="rId8" Type="http://schemas.openxmlformats.org/officeDocument/2006/relationships/image" Target="../media/image52.emf"/><Relationship Id="rId3" Type="http://schemas.openxmlformats.org/officeDocument/2006/relationships/image" Target="../media/image47.emf"/><Relationship Id="rId7" Type="http://schemas.openxmlformats.org/officeDocument/2006/relationships/image" Target="../media/image51.emf"/><Relationship Id="rId2" Type="http://schemas.openxmlformats.org/officeDocument/2006/relationships/image" Target="../media/image46.emf"/><Relationship Id="rId1" Type="http://schemas.openxmlformats.org/officeDocument/2006/relationships/slideLayout" Target="../slideLayouts/slideLayout7.xml"/><Relationship Id="rId6" Type="http://schemas.openxmlformats.org/officeDocument/2006/relationships/image" Target="../media/image50.emf"/><Relationship Id="rId5" Type="http://schemas.openxmlformats.org/officeDocument/2006/relationships/image" Target="../media/image49.emf"/><Relationship Id="rId4" Type="http://schemas.openxmlformats.org/officeDocument/2006/relationships/image" Target="../media/image48.emf"/></Relationships>
</file>

<file path=ppt/slides/_rels/slide5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6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45.jpeg"/></Relationships>
</file>

<file path=ppt/slides/_rels/slide6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45.jpeg"/></Relationships>
</file>

<file path=ppt/slides/_rels/slide62.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8" Type="http://schemas.openxmlformats.org/officeDocument/2006/relationships/hyperlink" Target="http://www.wired.com/wiredenterprise/2013/06/baidu-virtual-search/?utm_source=feedburner&amp;utm_medium=feed&amp;utm_campaign=Feed:+wired/index+(Wired:+Top+Stories)" TargetMode="External"/><Relationship Id="rId3" Type="http://schemas.openxmlformats.org/officeDocument/2006/relationships/image" Target="../media/image44.png"/><Relationship Id="rId7" Type="http://schemas.openxmlformats.org/officeDocument/2006/relationships/hyperlink" Target="http://googleresearch.blogspot.ca/2013/06/improving-photo-search-step-across.html"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45.jpeg"/><Relationship Id="rId5" Type="http://schemas.openxmlformats.org/officeDocument/2006/relationships/image" Target="../media/image59.png"/><Relationship Id="rId4" Type="http://schemas.openxmlformats.org/officeDocument/2006/relationships/image" Target="../media/image58.png"/></Relationships>
</file>

<file path=ppt/slides/_rels/slide6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45.jpeg"/><Relationship Id="rId5" Type="http://schemas.openxmlformats.org/officeDocument/2006/relationships/image" Target="../media/image59.png"/><Relationship Id="rId4" Type="http://schemas.openxmlformats.org/officeDocument/2006/relationships/image" Target="../media/image58.png"/></Relationships>
</file>

<file path=ppt/slides/_rels/slide65.xml.rels><?xml version="1.0" encoding="UTF-8" standalone="yes"?>
<Relationships xmlns="http://schemas.openxmlformats.org/package/2006/relationships"><Relationship Id="rId2" Type="http://schemas.openxmlformats.org/officeDocument/2006/relationships/image" Target="../media/image60.jpg"/><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66DE55-DEB2-4075-BAE9-FEA47DDA5DC3}"/>
              </a:ext>
            </a:extLst>
          </p:cNvPr>
          <p:cNvSpPr>
            <a:spLocks noGrp="1"/>
          </p:cNvSpPr>
          <p:nvPr>
            <p:ph type="ctrTitle"/>
          </p:nvPr>
        </p:nvSpPr>
        <p:spPr/>
        <p:txBody>
          <a:bodyPr/>
          <a:lstStyle/>
          <a:p>
            <a:r>
              <a:rPr lang="en-US" altLang="zh-CN" sz="3600" i="0" dirty="0"/>
              <a:t>Course: Artificial Intelligence Principle</a:t>
            </a:r>
            <a:endParaRPr lang="zh-CN" altLang="en-US" sz="3600" i="0" dirty="0"/>
          </a:p>
        </p:txBody>
      </p:sp>
      <p:sp>
        <p:nvSpPr>
          <p:cNvPr id="3" name="文本框 2">
            <a:extLst>
              <a:ext uri="{FF2B5EF4-FFF2-40B4-BE49-F238E27FC236}">
                <a16:creationId xmlns:a16="http://schemas.microsoft.com/office/drawing/2014/main" id="{76895145-A99E-42B9-A357-66C830E8D2DD}"/>
              </a:ext>
            </a:extLst>
          </p:cNvPr>
          <p:cNvSpPr txBox="1"/>
          <p:nvPr/>
        </p:nvSpPr>
        <p:spPr>
          <a:xfrm>
            <a:off x="1458351" y="4647028"/>
            <a:ext cx="6105379" cy="1106659"/>
          </a:xfrm>
          <a:prstGeom prst="rect">
            <a:avLst/>
          </a:prstGeom>
          <a:solidFill>
            <a:schemeClr val="bg1"/>
          </a:solidFill>
        </p:spPr>
        <p:txBody>
          <a:bodyPr wrap="square" rtlCol="0">
            <a:spAutoFit/>
          </a:bodyPr>
          <a:lstStyle/>
          <a:p>
            <a:endParaRPr lang="zh-CN" altLang="en-US" dirty="0"/>
          </a:p>
        </p:txBody>
      </p:sp>
      <p:sp>
        <p:nvSpPr>
          <p:cNvPr id="4" name="文本框 3">
            <a:extLst>
              <a:ext uri="{FF2B5EF4-FFF2-40B4-BE49-F238E27FC236}">
                <a16:creationId xmlns:a16="http://schemas.microsoft.com/office/drawing/2014/main" id="{100BBD70-8BBD-45D3-BFFC-22F3F6493950}"/>
              </a:ext>
            </a:extLst>
          </p:cNvPr>
          <p:cNvSpPr txBox="1"/>
          <p:nvPr/>
        </p:nvSpPr>
        <p:spPr>
          <a:xfrm>
            <a:off x="1420837" y="4778326"/>
            <a:ext cx="4665784" cy="400110"/>
          </a:xfrm>
          <a:prstGeom prst="rect">
            <a:avLst/>
          </a:prstGeom>
          <a:noFill/>
        </p:spPr>
        <p:txBody>
          <a:bodyPr wrap="square" rtlCol="0">
            <a:spAutoFit/>
          </a:bodyPr>
          <a:lstStyle/>
          <a:p>
            <a:r>
              <a:rPr lang="en-US" altLang="zh-CN" sz="2000" b="1" dirty="0">
                <a:solidFill>
                  <a:schemeClr val="accent1">
                    <a:lumMod val="50000"/>
                  </a:schemeClr>
                </a:solidFill>
              </a:rPr>
              <a:t>Prof. </a:t>
            </a:r>
            <a:r>
              <a:rPr lang="en-US" altLang="zh-CN" sz="2000" b="1" dirty="0" err="1">
                <a:solidFill>
                  <a:schemeClr val="accent1">
                    <a:lumMod val="50000"/>
                  </a:schemeClr>
                </a:solidFill>
              </a:rPr>
              <a:t>Xiaodan</a:t>
            </a:r>
            <a:r>
              <a:rPr lang="en-US" altLang="zh-CN" sz="2000" b="1" dirty="0">
                <a:solidFill>
                  <a:schemeClr val="accent1">
                    <a:lumMod val="50000"/>
                  </a:schemeClr>
                </a:solidFill>
              </a:rPr>
              <a:t> Liang</a:t>
            </a:r>
            <a:endParaRPr lang="zh-CN" altLang="en-US" sz="2000" b="1" dirty="0">
              <a:solidFill>
                <a:schemeClr val="accent1">
                  <a:lumMod val="50000"/>
                </a:schemeClr>
              </a:solidFill>
            </a:endParaRPr>
          </a:p>
        </p:txBody>
      </p:sp>
      <p:sp>
        <p:nvSpPr>
          <p:cNvPr id="5" name="文本框 4">
            <a:extLst>
              <a:ext uri="{FF2B5EF4-FFF2-40B4-BE49-F238E27FC236}">
                <a16:creationId xmlns:a16="http://schemas.microsoft.com/office/drawing/2014/main" id="{B14EB9CF-F7AA-4483-81DE-10C32DC48C7B}"/>
              </a:ext>
            </a:extLst>
          </p:cNvPr>
          <p:cNvSpPr txBox="1"/>
          <p:nvPr/>
        </p:nvSpPr>
        <p:spPr>
          <a:xfrm>
            <a:off x="1420837" y="5338760"/>
            <a:ext cx="4665784" cy="400110"/>
          </a:xfrm>
          <a:prstGeom prst="rect">
            <a:avLst/>
          </a:prstGeom>
          <a:noFill/>
        </p:spPr>
        <p:txBody>
          <a:bodyPr wrap="square" rtlCol="0">
            <a:spAutoFit/>
          </a:bodyPr>
          <a:lstStyle/>
          <a:p>
            <a:r>
              <a:rPr lang="zh-CN" altLang="en-US" sz="2000" b="1" dirty="0">
                <a:solidFill>
                  <a:schemeClr val="accent1">
                    <a:lumMod val="50000"/>
                  </a:schemeClr>
                </a:solidFill>
              </a:rPr>
              <a:t>中山大学智能工程学院</a:t>
            </a:r>
          </a:p>
        </p:txBody>
      </p:sp>
    </p:spTree>
    <p:extLst>
      <p:ext uri="{BB962C8B-B14F-4D97-AF65-F5344CB8AC3E}">
        <p14:creationId xmlns:p14="http://schemas.microsoft.com/office/powerpoint/2010/main" val="1778158866"/>
      </p:ext>
    </p:extLst>
  </p:cSld>
  <p:clrMapOvr>
    <a:masterClrMapping/>
  </p:clrMapOvr>
  <p:transition spd="slow"/>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457CCB-BB1A-41B8-AFBE-EF6A45DFA6DF}"/>
              </a:ext>
            </a:extLst>
          </p:cNvPr>
          <p:cNvSpPr>
            <a:spLocks noGrp="1"/>
          </p:cNvSpPr>
          <p:nvPr>
            <p:ph type="title"/>
          </p:nvPr>
        </p:nvSpPr>
        <p:spPr/>
        <p:txBody>
          <a:bodyPr/>
          <a:lstStyle/>
          <a:p>
            <a:r>
              <a:rPr lang="it-IT" altLang="zh-CN" dirty="0"/>
              <a:t>Strong AI versus weak AI</a:t>
            </a:r>
            <a:endParaRPr lang="zh-CN" altLang="en-US" dirty="0"/>
          </a:p>
        </p:txBody>
      </p:sp>
      <p:sp>
        <p:nvSpPr>
          <p:cNvPr id="10" name="内容占位符 2">
            <a:extLst>
              <a:ext uri="{FF2B5EF4-FFF2-40B4-BE49-F238E27FC236}">
                <a16:creationId xmlns:a16="http://schemas.microsoft.com/office/drawing/2014/main" id="{446E0519-9E5B-4B67-A66F-50199979D057}"/>
              </a:ext>
            </a:extLst>
          </p:cNvPr>
          <p:cNvSpPr txBox="1">
            <a:spLocks/>
          </p:cNvSpPr>
          <p:nvPr/>
        </p:nvSpPr>
        <p:spPr>
          <a:xfrm>
            <a:off x="357188" y="1139164"/>
            <a:ext cx="8429625" cy="5261636"/>
          </a:xfrm>
          <a:prstGeom prst="rect">
            <a:avLst/>
          </a:prstGeom>
        </p:spPr>
        <p:txBody>
          <a:bodyPr/>
          <a:lstStyle>
            <a:lvl1pPr marL="342900" indent="-342900" algn="l" rtl="0" eaLnBrk="1" fontAlgn="base" hangingPunct="1">
              <a:spcBef>
                <a:spcPct val="20000"/>
              </a:spcBef>
              <a:spcAft>
                <a:spcPct val="0"/>
              </a:spcAft>
              <a:buClr>
                <a:schemeClr val="bg2"/>
              </a:buClr>
              <a:buSzPct val="70000"/>
              <a:buFont typeface="Wingdings" panose="05000000000000000000" pitchFamily="2" charset="2"/>
              <a:buChar char="l"/>
              <a:defRPr kumimoji="1" sz="2400">
                <a:solidFill>
                  <a:schemeClr val="tx1"/>
                </a:solidFill>
                <a:latin typeface="+mn-lt"/>
                <a:ea typeface="+mn-ea"/>
                <a:cs typeface="宋体" charset="0"/>
              </a:defRPr>
            </a:lvl1pPr>
            <a:lvl2pPr marL="742950" indent="-285750" algn="l" rtl="0" eaLnBrk="1" fontAlgn="base" hangingPunct="1">
              <a:spcBef>
                <a:spcPct val="20000"/>
              </a:spcBef>
              <a:spcAft>
                <a:spcPct val="0"/>
              </a:spcAft>
              <a:buClr>
                <a:schemeClr val="accent1"/>
              </a:buClr>
              <a:buSzPct val="150000"/>
              <a:buChar char="•"/>
              <a:defRPr kumimoji="1" sz="2000">
                <a:solidFill>
                  <a:schemeClr val="tx1"/>
                </a:solidFill>
                <a:latin typeface="+mn-lt"/>
                <a:ea typeface="+mn-ea"/>
              </a:defRPr>
            </a:lvl2pPr>
            <a:lvl3pPr marL="1143000" indent="-228600" algn="l" rtl="0" eaLnBrk="1" fontAlgn="base" hangingPunct="1">
              <a:spcBef>
                <a:spcPct val="20000"/>
              </a:spcBef>
              <a:spcAft>
                <a:spcPct val="0"/>
              </a:spcAft>
              <a:buClr>
                <a:schemeClr val="tx1"/>
              </a:buClr>
              <a:buSzPct val="150000"/>
              <a:buChar char="•"/>
              <a:defRPr kumimoji="1">
                <a:solidFill>
                  <a:schemeClr val="tx1"/>
                </a:solidFill>
                <a:latin typeface="+mn-lt"/>
                <a:ea typeface="+mn-ea"/>
              </a:defRPr>
            </a:lvl3pPr>
            <a:lvl4pPr marL="1600200" indent="-228600" algn="l" rtl="0" eaLnBrk="1" fontAlgn="base" hangingPunct="1">
              <a:spcBef>
                <a:spcPct val="20000"/>
              </a:spcBef>
              <a:spcAft>
                <a:spcPct val="0"/>
              </a:spcAft>
              <a:buClr>
                <a:schemeClr val="tx2"/>
              </a:buClr>
              <a:buSzPct val="150000"/>
              <a:buChar char="•"/>
              <a:defRPr kumimoji="1" sz="1600">
                <a:solidFill>
                  <a:schemeClr val="tx1"/>
                </a:solidFill>
                <a:latin typeface="+mn-lt"/>
                <a:ea typeface="+mn-ea"/>
              </a:defRPr>
            </a:lvl4pPr>
            <a:lvl5pPr marL="2057400" indent="-228600" algn="l" rtl="0" eaLnBrk="1" fontAlgn="base" hangingPunct="1">
              <a:spcBef>
                <a:spcPct val="20000"/>
              </a:spcBef>
              <a:spcAft>
                <a:spcPct val="0"/>
              </a:spcAft>
              <a:buClr>
                <a:schemeClr val="folHlink"/>
              </a:buClr>
              <a:buSzPct val="150000"/>
              <a:buChar char="•"/>
              <a:defRPr kumimoji="1" sz="1600">
                <a:solidFill>
                  <a:schemeClr val="tx1"/>
                </a:solidFill>
                <a:latin typeface="+mn-lt"/>
                <a:ea typeface="+mn-ea"/>
              </a:defRPr>
            </a:lvl5pPr>
            <a:lvl6pPr marL="2514600" indent="-228600" algn="l" rtl="0" eaLnBrk="1" fontAlgn="base" hangingPunct="1">
              <a:spcBef>
                <a:spcPct val="20000"/>
              </a:spcBef>
              <a:spcAft>
                <a:spcPct val="0"/>
              </a:spcAft>
              <a:buClr>
                <a:schemeClr val="folHlink"/>
              </a:buClr>
              <a:buSzPct val="150000"/>
              <a:buChar char="•"/>
              <a:defRPr sz="2000">
                <a:solidFill>
                  <a:schemeClr val="tx1"/>
                </a:solidFill>
                <a:latin typeface="+mn-lt"/>
                <a:ea typeface="+mn-ea"/>
              </a:defRPr>
            </a:lvl6pPr>
            <a:lvl7pPr marL="2971800" indent="-228600" algn="l" rtl="0" eaLnBrk="1" fontAlgn="base" hangingPunct="1">
              <a:spcBef>
                <a:spcPct val="20000"/>
              </a:spcBef>
              <a:spcAft>
                <a:spcPct val="0"/>
              </a:spcAft>
              <a:buClr>
                <a:schemeClr val="folHlink"/>
              </a:buClr>
              <a:buSzPct val="150000"/>
              <a:buChar char="•"/>
              <a:defRPr sz="2000">
                <a:solidFill>
                  <a:schemeClr val="tx1"/>
                </a:solidFill>
                <a:latin typeface="+mn-lt"/>
                <a:ea typeface="+mn-ea"/>
              </a:defRPr>
            </a:lvl7pPr>
            <a:lvl8pPr marL="3429000" indent="-228600" algn="l" rtl="0" eaLnBrk="1" fontAlgn="base" hangingPunct="1">
              <a:spcBef>
                <a:spcPct val="20000"/>
              </a:spcBef>
              <a:spcAft>
                <a:spcPct val="0"/>
              </a:spcAft>
              <a:buClr>
                <a:schemeClr val="folHlink"/>
              </a:buClr>
              <a:buSzPct val="150000"/>
              <a:buChar char="•"/>
              <a:defRPr sz="2000">
                <a:solidFill>
                  <a:schemeClr val="tx1"/>
                </a:solidFill>
                <a:latin typeface="+mn-lt"/>
                <a:ea typeface="+mn-ea"/>
              </a:defRPr>
            </a:lvl8pPr>
            <a:lvl9pPr marL="3886200" indent="-228600" algn="l" rtl="0" eaLnBrk="1" fontAlgn="base" hangingPunct="1">
              <a:spcBef>
                <a:spcPct val="20000"/>
              </a:spcBef>
              <a:spcAft>
                <a:spcPct val="0"/>
              </a:spcAft>
              <a:buClr>
                <a:schemeClr val="folHlink"/>
              </a:buClr>
              <a:buSzPct val="150000"/>
              <a:buChar char="•"/>
              <a:defRPr sz="2000">
                <a:solidFill>
                  <a:schemeClr val="tx1"/>
                </a:solidFill>
                <a:latin typeface="+mn-lt"/>
                <a:ea typeface="+mn-ea"/>
              </a:defRPr>
            </a:lvl9pPr>
          </a:lstStyle>
          <a:p>
            <a:pPr>
              <a:lnSpc>
                <a:spcPct val="150000"/>
              </a:lnSpc>
              <a:buClr>
                <a:schemeClr val="tx2"/>
              </a:buClr>
            </a:pPr>
            <a:r>
              <a:rPr lang="en-US" altLang="zh-CN" b="1" dirty="0"/>
              <a:t>Strong AI: </a:t>
            </a:r>
            <a:r>
              <a:rPr lang="en-US" altLang="zh-CN" dirty="0"/>
              <a:t>a machine with a mind in exactly the same sense human beings have minds</a:t>
            </a:r>
          </a:p>
          <a:p>
            <a:pPr>
              <a:lnSpc>
                <a:spcPct val="150000"/>
              </a:lnSpc>
              <a:buClr>
                <a:schemeClr val="tx2"/>
              </a:buClr>
            </a:pPr>
            <a:r>
              <a:rPr lang="en-US" altLang="zh-CN" b="1" dirty="0"/>
              <a:t>Weak AI: </a:t>
            </a:r>
            <a:r>
              <a:rPr lang="en-US" altLang="zh-CN" dirty="0"/>
              <a:t>a machine with intelligent behavior</a:t>
            </a:r>
          </a:p>
          <a:p>
            <a:pPr>
              <a:lnSpc>
                <a:spcPct val="150000"/>
              </a:lnSpc>
              <a:buClr>
                <a:schemeClr val="tx2"/>
              </a:buClr>
            </a:pPr>
            <a:r>
              <a:rPr lang="en-US" altLang="zh-CN" b="1" dirty="0"/>
              <a:t>Artificial general intelligence (AGI): </a:t>
            </a:r>
            <a:r>
              <a:rPr lang="en-US" altLang="zh-CN" dirty="0"/>
              <a:t>a machine with the ability to apply intelligence to any problem</a:t>
            </a:r>
          </a:p>
          <a:p>
            <a:pPr>
              <a:lnSpc>
                <a:spcPct val="150000"/>
              </a:lnSpc>
              <a:buClr>
                <a:schemeClr val="tx2"/>
              </a:buClr>
            </a:pPr>
            <a:r>
              <a:rPr lang="en-US" altLang="zh-CN" b="1" dirty="0"/>
              <a:t>Narrow AI: </a:t>
            </a:r>
            <a:r>
              <a:rPr lang="en-US" altLang="zh-CN" dirty="0"/>
              <a:t>AI focused on one narrow task All currently existing AI systems are weak AI at most</a:t>
            </a:r>
            <a:endParaRPr lang="zh-CN" altLang="zh-CN" dirty="0"/>
          </a:p>
          <a:p>
            <a:pPr>
              <a:buClr>
                <a:schemeClr val="tx2"/>
              </a:buClr>
            </a:pPr>
            <a:endParaRPr lang="zh-CN" altLang="zh-CN" dirty="0"/>
          </a:p>
          <a:p>
            <a:pPr>
              <a:buClr>
                <a:schemeClr val="tx2"/>
              </a:buClr>
            </a:pPr>
            <a:endParaRPr lang="en-US" altLang="zh-CN" dirty="0">
              <a:ea typeface="Arial" panose="020B0604020202020204" pitchFamily="34" charset="0"/>
              <a:cs typeface="Times New Roman" panose="02020603050405020304" pitchFamily="18" charset="0"/>
            </a:endParaRPr>
          </a:p>
          <a:p>
            <a:pPr>
              <a:buClr>
                <a:schemeClr val="tx2"/>
              </a:buClr>
            </a:pPr>
            <a:endParaRPr lang="en-US" altLang="zh-CN" dirty="0">
              <a:ea typeface="Arial" panose="020B0604020202020204" pitchFamily="34" charset="0"/>
              <a:cs typeface="Times New Roman" panose="02020603050405020304" pitchFamily="18" charset="0"/>
            </a:endParaRPr>
          </a:p>
          <a:p>
            <a:pPr>
              <a:buClr>
                <a:schemeClr val="tx2"/>
              </a:buClr>
            </a:pPr>
            <a:endParaRPr lang="en-US" altLang="zh-CN" sz="1050" dirty="0">
              <a:latin typeface="Calibri" panose="020F0502020204030204" pitchFamily="34" charset="0"/>
              <a:cs typeface="Times New Roman" panose="02020603050405020304" pitchFamily="18" charset="0"/>
            </a:endParaRPr>
          </a:p>
          <a:p>
            <a:pPr>
              <a:buClr>
                <a:schemeClr val="tx2"/>
              </a:buClr>
            </a:pPr>
            <a:endParaRPr lang="en-US" altLang="zh-CN" sz="1050" dirty="0">
              <a:latin typeface="Calibri" panose="020F0502020204030204" pitchFamily="34" charset="0"/>
              <a:cs typeface="Times New Roman" panose="02020603050405020304" pitchFamily="18" charset="0"/>
            </a:endParaRPr>
          </a:p>
          <a:p>
            <a:pPr>
              <a:buClr>
                <a:schemeClr val="tx2"/>
              </a:buClr>
            </a:pPr>
            <a:endParaRPr lang="en-US" altLang="zh-CN" sz="1050" dirty="0">
              <a:latin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402714082"/>
      </p:ext>
    </p:extLst>
  </p:cSld>
  <p:clrMapOvr>
    <a:masterClrMapping/>
  </p:clrMapOvr>
  <p:transition spd="slow"/>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2EC15F-F5DD-4456-AAE6-62345C0A7D9A}"/>
              </a:ext>
            </a:extLst>
          </p:cNvPr>
          <p:cNvSpPr>
            <a:spLocks noGrp="1"/>
          </p:cNvSpPr>
          <p:nvPr>
            <p:ph type="title"/>
          </p:nvPr>
        </p:nvSpPr>
        <p:spPr/>
        <p:txBody>
          <a:bodyPr/>
          <a:lstStyle/>
          <a:p>
            <a:r>
              <a:rPr lang="en-US" altLang="zh-CN" dirty="0"/>
              <a:t>Outline</a:t>
            </a:r>
            <a:endParaRPr lang="zh-CN" altLang="en-US" dirty="0"/>
          </a:p>
        </p:txBody>
      </p:sp>
      <p:sp>
        <p:nvSpPr>
          <p:cNvPr id="3" name="内容占位符 2">
            <a:extLst>
              <a:ext uri="{FF2B5EF4-FFF2-40B4-BE49-F238E27FC236}">
                <a16:creationId xmlns:a16="http://schemas.microsoft.com/office/drawing/2014/main" id="{446E0519-9E5B-4B67-A66F-50199979D057}"/>
              </a:ext>
            </a:extLst>
          </p:cNvPr>
          <p:cNvSpPr>
            <a:spLocks noGrp="1"/>
          </p:cNvSpPr>
          <p:nvPr>
            <p:ph idx="1"/>
          </p:nvPr>
        </p:nvSpPr>
        <p:spPr/>
        <p:txBody>
          <a:bodyPr/>
          <a:lstStyle/>
          <a:p>
            <a:pPr>
              <a:buClr>
                <a:schemeClr val="tx2"/>
              </a:buClr>
            </a:pPr>
            <a:r>
              <a:rPr lang="en-US" altLang="zh-CN" dirty="0"/>
              <a:t>What is AI?</a:t>
            </a:r>
          </a:p>
          <a:p>
            <a:pPr>
              <a:buClr>
                <a:schemeClr val="tx2"/>
              </a:buClr>
            </a:pPr>
            <a:r>
              <a:rPr lang="en-US" altLang="zh-CN" b="1" dirty="0"/>
              <a:t>The history of AI</a:t>
            </a:r>
          </a:p>
          <a:p>
            <a:pPr>
              <a:buClr>
                <a:schemeClr val="tx2"/>
              </a:buClr>
            </a:pPr>
            <a:r>
              <a:rPr lang="en-US" altLang="zh-CN" dirty="0"/>
              <a:t>Applications of AI</a:t>
            </a:r>
          </a:p>
          <a:p>
            <a:pPr>
              <a:buClr>
                <a:schemeClr val="tx2"/>
              </a:buClr>
            </a:pPr>
            <a:r>
              <a:rPr lang="en-US" altLang="zh-CN" dirty="0"/>
              <a:t>Current status of AI</a:t>
            </a:r>
          </a:p>
          <a:p>
            <a:pPr>
              <a:buClr>
                <a:schemeClr val="tx2"/>
              </a:buClr>
            </a:pPr>
            <a:r>
              <a:rPr lang="zh-CN" altLang="zh-CN" dirty="0"/>
              <a:t>The basic content of </a:t>
            </a:r>
            <a:r>
              <a:rPr lang="en-US" altLang="zh-CN" dirty="0"/>
              <a:t>AI</a:t>
            </a:r>
            <a:r>
              <a:rPr lang="zh-CN" altLang="zh-CN" dirty="0"/>
              <a:t> research</a:t>
            </a:r>
            <a:endParaRPr lang="en-US" altLang="zh-CN" dirty="0"/>
          </a:p>
          <a:p>
            <a:pPr lvl="1">
              <a:buClr>
                <a:schemeClr val="tx2"/>
              </a:buClr>
            </a:pPr>
            <a:r>
              <a:rPr lang="zh-CN" altLang="zh-CN" dirty="0"/>
              <a:t>Cognitive modeling</a:t>
            </a:r>
            <a:endParaRPr lang="en-US" altLang="zh-CN" dirty="0"/>
          </a:p>
          <a:p>
            <a:pPr lvl="1">
              <a:buClr>
                <a:schemeClr val="tx2"/>
              </a:buClr>
            </a:pPr>
            <a:r>
              <a:rPr lang="en-US" altLang="zh-CN" dirty="0"/>
              <a:t>Knowledge representation</a:t>
            </a:r>
            <a:endParaRPr lang="zh-CN" altLang="zh-CN" dirty="0"/>
          </a:p>
          <a:p>
            <a:pPr lvl="1">
              <a:buClr>
                <a:schemeClr val="tx2"/>
              </a:buClr>
            </a:pPr>
            <a:r>
              <a:rPr lang="en-US" altLang="zh-CN" dirty="0"/>
              <a:t>Automatic reasoning</a:t>
            </a:r>
          </a:p>
          <a:p>
            <a:pPr lvl="1">
              <a:buClr>
                <a:schemeClr val="tx2"/>
              </a:buClr>
            </a:pPr>
            <a:r>
              <a:rPr lang="en-US" altLang="zh-CN" dirty="0"/>
              <a:t>Machine learning</a:t>
            </a:r>
          </a:p>
          <a:p>
            <a:pPr>
              <a:buClr>
                <a:schemeClr val="tx2"/>
              </a:buClr>
            </a:pPr>
            <a:r>
              <a:rPr lang="en-US" altLang="zh-CN" dirty="0"/>
              <a:t>Future of AI</a:t>
            </a:r>
          </a:p>
        </p:txBody>
      </p:sp>
    </p:spTree>
    <p:extLst>
      <p:ext uri="{BB962C8B-B14F-4D97-AF65-F5344CB8AC3E}">
        <p14:creationId xmlns:p14="http://schemas.microsoft.com/office/powerpoint/2010/main" val="2121611024"/>
      </p:ext>
    </p:extLst>
  </p:cSld>
  <p:clrMapOvr>
    <a:masterClrMapping/>
  </p:clrMapOvr>
  <p:transition spd="slow"/>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457CCB-BB1A-41B8-AFBE-EF6A45DFA6DF}"/>
              </a:ext>
            </a:extLst>
          </p:cNvPr>
          <p:cNvSpPr>
            <a:spLocks noGrp="1"/>
          </p:cNvSpPr>
          <p:nvPr>
            <p:ph type="title"/>
          </p:nvPr>
        </p:nvSpPr>
        <p:spPr/>
        <p:txBody>
          <a:bodyPr/>
          <a:lstStyle/>
          <a:p>
            <a:r>
              <a:rPr lang="en-US" altLang="zh-CN" dirty="0"/>
              <a:t>History of AI</a:t>
            </a:r>
            <a:endParaRPr lang="zh-CN" altLang="en-US" dirty="0"/>
          </a:p>
        </p:txBody>
      </p:sp>
      <p:sp>
        <p:nvSpPr>
          <p:cNvPr id="3" name="内容占位符 2">
            <a:extLst>
              <a:ext uri="{FF2B5EF4-FFF2-40B4-BE49-F238E27FC236}">
                <a16:creationId xmlns:a16="http://schemas.microsoft.com/office/drawing/2014/main" id="{446E0519-9E5B-4B67-A66F-50199979D057}"/>
              </a:ext>
            </a:extLst>
          </p:cNvPr>
          <p:cNvSpPr txBox="1">
            <a:spLocks/>
          </p:cNvSpPr>
          <p:nvPr/>
        </p:nvSpPr>
        <p:spPr>
          <a:xfrm>
            <a:off x="357188" y="1013254"/>
            <a:ext cx="8576747" cy="5487579"/>
          </a:xfrm>
          <a:prstGeom prst="rect">
            <a:avLst/>
          </a:prstGeom>
        </p:spPr>
        <p:txBody>
          <a:bodyPr/>
          <a:lstStyle>
            <a:lvl1pPr marL="342900" indent="-342900" algn="l" rtl="0" eaLnBrk="1" fontAlgn="base" hangingPunct="1">
              <a:spcBef>
                <a:spcPct val="20000"/>
              </a:spcBef>
              <a:spcAft>
                <a:spcPct val="0"/>
              </a:spcAft>
              <a:buClr>
                <a:schemeClr val="bg2"/>
              </a:buClr>
              <a:buSzPct val="70000"/>
              <a:buFont typeface="Wingdings" panose="05000000000000000000" pitchFamily="2" charset="2"/>
              <a:buChar char="l"/>
              <a:defRPr kumimoji="1" sz="2400">
                <a:solidFill>
                  <a:schemeClr val="tx1"/>
                </a:solidFill>
                <a:latin typeface="+mn-lt"/>
                <a:ea typeface="+mn-ea"/>
                <a:cs typeface="宋体" charset="0"/>
              </a:defRPr>
            </a:lvl1pPr>
            <a:lvl2pPr marL="742950" indent="-285750" algn="l" rtl="0" eaLnBrk="1" fontAlgn="base" hangingPunct="1">
              <a:spcBef>
                <a:spcPct val="20000"/>
              </a:spcBef>
              <a:spcAft>
                <a:spcPct val="0"/>
              </a:spcAft>
              <a:buClr>
                <a:schemeClr val="accent1"/>
              </a:buClr>
              <a:buSzPct val="150000"/>
              <a:buChar char="•"/>
              <a:defRPr kumimoji="1" sz="2000">
                <a:solidFill>
                  <a:schemeClr val="tx1"/>
                </a:solidFill>
                <a:latin typeface="+mn-lt"/>
                <a:ea typeface="+mn-ea"/>
              </a:defRPr>
            </a:lvl2pPr>
            <a:lvl3pPr marL="1143000" indent="-228600" algn="l" rtl="0" eaLnBrk="1" fontAlgn="base" hangingPunct="1">
              <a:spcBef>
                <a:spcPct val="20000"/>
              </a:spcBef>
              <a:spcAft>
                <a:spcPct val="0"/>
              </a:spcAft>
              <a:buClr>
                <a:schemeClr val="tx1"/>
              </a:buClr>
              <a:buSzPct val="150000"/>
              <a:buChar char="•"/>
              <a:defRPr kumimoji="1">
                <a:solidFill>
                  <a:schemeClr val="tx1"/>
                </a:solidFill>
                <a:latin typeface="+mn-lt"/>
                <a:ea typeface="+mn-ea"/>
              </a:defRPr>
            </a:lvl3pPr>
            <a:lvl4pPr marL="1600200" indent="-228600" algn="l" rtl="0" eaLnBrk="1" fontAlgn="base" hangingPunct="1">
              <a:spcBef>
                <a:spcPct val="20000"/>
              </a:spcBef>
              <a:spcAft>
                <a:spcPct val="0"/>
              </a:spcAft>
              <a:buClr>
                <a:schemeClr val="tx2"/>
              </a:buClr>
              <a:buSzPct val="150000"/>
              <a:buChar char="•"/>
              <a:defRPr kumimoji="1" sz="1600">
                <a:solidFill>
                  <a:schemeClr val="tx1"/>
                </a:solidFill>
                <a:latin typeface="+mn-lt"/>
                <a:ea typeface="+mn-ea"/>
              </a:defRPr>
            </a:lvl4pPr>
            <a:lvl5pPr marL="2057400" indent="-228600" algn="l" rtl="0" eaLnBrk="1" fontAlgn="base" hangingPunct="1">
              <a:spcBef>
                <a:spcPct val="20000"/>
              </a:spcBef>
              <a:spcAft>
                <a:spcPct val="0"/>
              </a:spcAft>
              <a:buClr>
                <a:schemeClr val="folHlink"/>
              </a:buClr>
              <a:buSzPct val="150000"/>
              <a:buChar char="•"/>
              <a:defRPr kumimoji="1" sz="1600">
                <a:solidFill>
                  <a:schemeClr val="tx1"/>
                </a:solidFill>
                <a:latin typeface="+mn-lt"/>
                <a:ea typeface="+mn-ea"/>
              </a:defRPr>
            </a:lvl5pPr>
            <a:lvl6pPr marL="2514600" indent="-228600" algn="l" rtl="0" eaLnBrk="1" fontAlgn="base" hangingPunct="1">
              <a:spcBef>
                <a:spcPct val="20000"/>
              </a:spcBef>
              <a:spcAft>
                <a:spcPct val="0"/>
              </a:spcAft>
              <a:buClr>
                <a:schemeClr val="folHlink"/>
              </a:buClr>
              <a:buSzPct val="150000"/>
              <a:buChar char="•"/>
              <a:defRPr sz="2000">
                <a:solidFill>
                  <a:schemeClr val="tx1"/>
                </a:solidFill>
                <a:latin typeface="+mn-lt"/>
                <a:ea typeface="+mn-ea"/>
              </a:defRPr>
            </a:lvl6pPr>
            <a:lvl7pPr marL="2971800" indent="-228600" algn="l" rtl="0" eaLnBrk="1" fontAlgn="base" hangingPunct="1">
              <a:spcBef>
                <a:spcPct val="20000"/>
              </a:spcBef>
              <a:spcAft>
                <a:spcPct val="0"/>
              </a:spcAft>
              <a:buClr>
                <a:schemeClr val="folHlink"/>
              </a:buClr>
              <a:buSzPct val="150000"/>
              <a:buChar char="•"/>
              <a:defRPr sz="2000">
                <a:solidFill>
                  <a:schemeClr val="tx1"/>
                </a:solidFill>
                <a:latin typeface="+mn-lt"/>
                <a:ea typeface="+mn-ea"/>
              </a:defRPr>
            </a:lvl7pPr>
            <a:lvl8pPr marL="3429000" indent="-228600" algn="l" rtl="0" eaLnBrk="1" fontAlgn="base" hangingPunct="1">
              <a:spcBef>
                <a:spcPct val="20000"/>
              </a:spcBef>
              <a:spcAft>
                <a:spcPct val="0"/>
              </a:spcAft>
              <a:buClr>
                <a:schemeClr val="folHlink"/>
              </a:buClr>
              <a:buSzPct val="150000"/>
              <a:buChar char="•"/>
              <a:defRPr sz="2000">
                <a:solidFill>
                  <a:schemeClr val="tx1"/>
                </a:solidFill>
                <a:latin typeface="+mn-lt"/>
                <a:ea typeface="+mn-ea"/>
              </a:defRPr>
            </a:lvl8pPr>
            <a:lvl9pPr marL="3886200" indent="-228600" algn="l" rtl="0" eaLnBrk="1" fontAlgn="base" hangingPunct="1">
              <a:spcBef>
                <a:spcPct val="20000"/>
              </a:spcBef>
              <a:spcAft>
                <a:spcPct val="0"/>
              </a:spcAft>
              <a:buClr>
                <a:schemeClr val="folHlink"/>
              </a:buClr>
              <a:buSzPct val="150000"/>
              <a:buChar char="•"/>
              <a:defRPr sz="2000">
                <a:solidFill>
                  <a:schemeClr val="tx1"/>
                </a:solidFill>
                <a:latin typeface="+mn-lt"/>
                <a:ea typeface="+mn-ea"/>
              </a:defRPr>
            </a:lvl9pPr>
          </a:lstStyle>
          <a:p>
            <a:pPr>
              <a:buClr>
                <a:schemeClr val="tx2"/>
              </a:buClr>
            </a:pPr>
            <a:r>
              <a:rPr lang="en-US" altLang="zh-CN" kern="0" dirty="0"/>
              <a:t>1943-70: </a:t>
            </a:r>
            <a:r>
              <a:rPr lang="en-US" altLang="zh-CN" dirty="0"/>
              <a:t>Early excitement, great expectation</a:t>
            </a:r>
            <a:endParaRPr lang="en-US" altLang="zh-CN" kern="0" dirty="0"/>
          </a:p>
          <a:p>
            <a:pPr marL="472050" lvl="1">
              <a:spcBef>
                <a:spcPts val="500"/>
              </a:spcBef>
              <a:buClr>
                <a:schemeClr val="tx2"/>
              </a:buClr>
              <a:buFont typeface="Arial" panose="020B0604020202020204" pitchFamily="34" charset="0"/>
              <a:buChar char="•"/>
            </a:pPr>
            <a:r>
              <a:rPr lang="en-US" altLang="zh-CN" sz="2200" kern="0" dirty="0"/>
              <a:t>1943: Originated,  </a:t>
            </a:r>
            <a:r>
              <a:rPr lang="en-US" altLang="zh-CN" sz="2200" kern="0" dirty="0" err="1"/>
              <a:t>McCullouch</a:t>
            </a:r>
            <a:r>
              <a:rPr lang="en-US" altLang="zh-CN" sz="2200" dirty="0"/>
              <a:t> and Pitts’  design  for Turing-complete “artificial neurons”. Formed the structural AI.</a:t>
            </a:r>
          </a:p>
          <a:p>
            <a:pPr marL="472050" lvl="1">
              <a:spcBef>
                <a:spcPts val="500"/>
              </a:spcBef>
              <a:buClr>
                <a:schemeClr val="tx2"/>
              </a:buClr>
              <a:buFont typeface="Arial" panose="020B0604020202020204" pitchFamily="34" charset="0"/>
              <a:buChar char="•"/>
            </a:pPr>
            <a:endParaRPr lang="en-US" altLang="zh-CN" sz="2000" dirty="0"/>
          </a:p>
          <a:p>
            <a:pPr marL="472050" lvl="1">
              <a:spcBef>
                <a:spcPts val="500"/>
              </a:spcBef>
              <a:buClr>
                <a:schemeClr val="tx2"/>
              </a:buClr>
              <a:buFont typeface="Arial" panose="020B0604020202020204" pitchFamily="34" charset="0"/>
              <a:buChar char="•"/>
            </a:pPr>
            <a:r>
              <a:rPr lang="en-US" altLang="zh-CN" sz="2200" dirty="0"/>
              <a:t>1950: Turing Test, proposed by A.M. Turing in 1950.</a:t>
            </a:r>
          </a:p>
          <a:p>
            <a:pPr marL="872100" lvl="2">
              <a:spcBef>
                <a:spcPts val="500"/>
              </a:spcBef>
              <a:buClr>
                <a:schemeClr val="tx2"/>
              </a:buClr>
              <a:buFont typeface="Arial" panose="020B0604020202020204" pitchFamily="34" charset="0"/>
              <a:buChar char="•"/>
            </a:pPr>
            <a:r>
              <a:rPr lang="en-US" altLang="zh-CN" sz="2000" dirty="0"/>
              <a:t>A human interrogator asks questions by typing</a:t>
            </a:r>
          </a:p>
          <a:p>
            <a:pPr marL="872100" lvl="2">
              <a:spcBef>
                <a:spcPts val="500"/>
              </a:spcBef>
              <a:buClr>
                <a:schemeClr val="tx2"/>
              </a:buClr>
              <a:buFont typeface="Arial" panose="020B0604020202020204" pitchFamily="34" charset="0"/>
              <a:buChar char="•"/>
            </a:pPr>
            <a:r>
              <a:rPr lang="en-US" altLang="zh-CN" sz="2000" dirty="0"/>
              <a:t>Answers are displayed on a screen.</a:t>
            </a:r>
          </a:p>
          <a:p>
            <a:pPr marL="872100" lvl="2">
              <a:spcBef>
                <a:spcPts val="500"/>
              </a:spcBef>
              <a:buClr>
                <a:schemeClr val="tx2"/>
              </a:buClr>
              <a:buFont typeface="Arial" panose="020B0604020202020204" pitchFamily="34" charset="0"/>
              <a:buChar char="•"/>
            </a:pPr>
            <a:r>
              <a:rPr lang="en-US" altLang="zh-CN" sz="2000" dirty="0"/>
              <a:t>The computer passes the test if the</a:t>
            </a:r>
          </a:p>
          <a:p>
            <a:pPr marL="643500" lvl="2" indent="0">
              <a:spcBef>
                <a:spcPts val="500"/>
              </a:spcBef>
              <a:buClr>
                <a:schemeClr val="tx2"/>
              </a:buClr>
              <a:buNone/>
            </a:pPr>
            <a:r>
              <a:rPr lang="en-US" altLang="zh-CN" sz="2000" dirty="0"/>
              <a:t>    interrogator cannot reliably decide </a:t>
            </a:r>
          </a:p>
          <a:p>
            <a:pPr marL="643500" lvl="2" indent="0">
              <a:spcBef>
                <a:spcPts val="500"/>
              </a:spcBef>
              <a:buClr>
                <a:schemeClr val="tx2"/>
              </a:buClr>
              <a:buNone/>
            </a:pPr>
            <a:r>
              <a:rPr lang="en-US" altLang="zh-CN" sz="2000" dirty="0"/>
              <a:t>    computer / person.</a:t>
            </a:r>
          </a:p>
          <a:p>
            <a:pPr marL="472050" lvl="1">
              <a:spcBef>
                <a:spcPts val="500"/>
              </a:spcBef>
              <a:buClr>
                <a:schemeClr val="tx2"/>
              </a:buClr>
              <a:buFont typeface="Arial" panose="020B0604020202020204" pitchFamily="34" charset="0"/>
              <a:buChar char="•"/>
            </a:pPr>
            <a:endParaRPr lang="en-US" altLang="zh-CN" dirty="0"/>
          </a:p>
          <a:p>
            <a:pPr marL="186300" lvl="1" indent="0">
              <a:spcBef>
                <a:spcPts val="500"/>
              </a:spcBef>
              <a:buClr>
                <a:schemeClr val="tx2"/>
              </a:buClr>
              <a:buNone/>
            </a:pPr>
            <a:endParaRPr lang="en-US" altLang="zh-CN" dirty="0"/>
          </a:p>
          <a:p>
            <a:pPr>
              <a:buClr>
                <a:schemeClr val="tx2"/>
              </a:buClr>
            </a:pPr>
            <a:endParaRPr lang="en-US" altLang="zh-CN" kern="0" dirty="0">
              <a:solidFill>
                <a:srgbClr val="FF0000"/>
              </a:solidFill>
            </a:endParaRPr>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41632" y="3393799"/>
            <a:ext cx="3292303" cy="3263038"/>
          </a:xfrm>
          <a:prstGeom prst="rect">
            <a:avLst/>
          </a:prstGeom>
        </p:spPr>
      </p:pic>
    </p:spTree>
    <p:extLst>
      <p:ext uri="{BB962C8B-B14F-4D97-AF65-F5344CB8AC3E}">
        <p14:creationId xmlns:p14="http://schemas.microsoft.com/office/powerpoint/2010/main" val="3703914162"/>
      </p:ext>
    </p:extLst>
  </p:cSld>
  <p:clrMapOvr>
    <a:masterClrMapping/>
  </p:clrMapOvr>
  <p:transition spd="slow"/>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457CCB-BB1A-41B8-AFBE-EF6A45DFA6DF}"/>
              </a:ext>
            </a:extLst>
          </p:cNvPr>
          <p:cNvSpPr>
            <a:spLocks noGrp="1"/>
          </p:cNvSpPr>
          <p:nvPr>
            <p:ph type="title"/>
          </p:nvPr>
        </p:nvSpPr>
        <p:spPr/>
        <p:txBody>
          <a:bodyPr/>
          <a:lstStyle/>
          <a:p>
            <a:r>
              <a:rPr lang="en-US" altLang="zh-CN" dirty="0"/>
              <a:t>History of AI</a:t>
            </a:r>
            <a:endParaRPr lang="zh-CN" altLang="en-US" dirty="0"/>
          </a:p>
        </p:txBody>
      </p:sp>
      <p:sp>
        <p:nvSpPr>
          <p:cNvPr id="3" name="内容占位符 2">
            <a:extLst>
              <a:ext uri="{FF2B5EF4-FFF2-40B4-BE49-F238E27FC236}">
                <a16:creationId xmlns:a16="http://schemas.microsoft.com/office/drawing/2014/main" id="{446E0519-9E5B-4B67-A66F-50199979D057}"/>
              </a:ext>
            </a:extLst>
          </p:cNvPr>
          <p:cNvSpPr txBox="1">
            <a:spLocks/>
          </p:cNvSpPr>
          <p:nvPr/>
        </p:nvSpPr>
        <p:spPr>
          <a:xfrm>
            <a:off x="357188" y="1013254"/>
            <a:ext cx="8601461" cy="5609968"/>
          </a:xfrm>
          <a:prstGeom prst="rect">
            <a:avLst/>
          </a:prstGeom>
        </p:spPr>
        <p:txBody>
          <a:bodyPr/>
          <a:lstStyle>
            <a:lvl1pPr marL="342900" indent="-342900" algn="l" rtl="0" eaLnBrk="1" fontAlgn="base" hangingPunct="1">
              <a:spcBef>
                <a:spcPct val="20000"/>
              </a:spcBef>
              <a:spcAft>
                <a:spcPct val="0"/>
              </a:spcAft>
              <a:buClr>
                <a:schemeClr val="bg2"/>
              </a:buClr>
              <a:buSzPct val="70000"/>
              <a:buFont typeface="Wingdings" panose="05000000000000000000" pitchFamily="2" charset="2"/>
              <a:buChar char="l"/>
              <a:defRPr kumimoji="1" sz="2400">
                <a:solidFill>
                  <a:schemeClr val="tx1"/>
                </a:solidFill>
                <a:latin typeface="+mn-lt"/>
                <a:ea typeface="+mn-ea"/>
                <a:cs typeface="宋体" charset="0"/>
              </a:defRPr>
            </a:lvl1pPr>
            <a:lvl2pPr marL="742950" indent="-285750" algn="l" rtl="0" eaLnBrk="1" fontAlgn="base" hangingPunct="1">
              <a:spcBef>
                <a:spcPct val="20000"/>
              </a:spcBef>
              <a:spcAft>
                <a:spcPct val="0"/>
              </a:spcAft>
              <a:buClr>
                <a:schemeClr val="accent1"/>
              </a:buClr>
              <a:buSzPct val="150000"/>
              <a:buChar char="•"/>
              <a:defRPr kumimoji="1" sz="2000">
                <a:solidFill>
                  <a:schemeClr val="tx1"/>
                </a:solidFill>
                <a:latin typeface="+mn-lt"/>
                <a:ea typeface="+mn-ea"/>
              </a:defRPr>
            </a:lvl2pPr>
            <a:lvl3pPr marL="1143000" indent="-228600" algn="l" rtl="0" eaLnBrk="1" fontAlgn="base" hangingPunct="1">
              <a:spcBef>
                <a:spcPct val="20000"/>
              </a:spcBef>
              <a:spcAft>
                <a:spcPct val="0"/>
              </a:spcAft>
              <a:buClr>
                <a:schemeClr val="tx1"/>
              </a:buClr>
              <a:buSzPct val="150000"/>
              <a:buChar char="•"/>
              <a:defRPr kumimoji="1">
                <a:solidFill>
                  <a:schemeClr val="tx1"/>
                </a:solidFill>
                <a:latin typeface="+mn-lt"/>
                <a:ea typeface="+mn-ea"/>
              </a:defRPr>
            </a:lvl3pPr>
            <a:lvl4pPr marL="1600200" indent="-228600" algn="l" rtl="0" eaLnBrk="1" fontAlgn="base" hangingPunct="1">
              <a:spcBef>
                <a:spcPct val="20000"/>
              </a:spcBef>
              <a:spcAft>
                <a:spcPct val="0"/>
              </a:spcAft>
              <a:buClr>
                <a:schemeClr val="tx2"/>
              </a:buClr>
              <a:buSzPct val="150000"/>
              <a:buChar char="•"/>
              <a:defRPr kumimoji="1" sz="1600">
                <a:solidFill>
                  <a:schemeClr val="tx1"/>
                </a:solidFill>
                <a:latin typeface="+mn-lt"/>
                <a:ea typeface="+mn-ea"/>
              </a:defRPr>
            </a:lvl4pPr>
            <a:lvl5pPr marL="2057400" indent="-228600" algn="l" rtl="0" eaLnBrk="1" fontAlgn="base" hangingPunct="1">
              <a:spcBef>
                <a:spcPct val="20000"/>
              </a:spcBef>
              <a:spcAft>
                <a:spcPct val="0"/>
              </a:spcAft>
              <a:buClr>
                <a:schemeClr val="folHlink"/>
              </a:buClr>
              <a:buSzPct val="150000"/>
              <a:buChar char="•"/>
              <a:defRPr kumimoji="1" sz="1600">
                <a:solidFill>
                  <a:schemeClr val="tx1"/>
                </a:solidFill>
                <a:latin typeface="+mn-lt"/>
                <a:ea typeface="+mn-ea"/>
              </a:defRPr>
            </a:lvl5pPr>
            <a:lvl6pPr marL="2514600" indent="-228600" algn="l" rtl="0" eaLnBrk="1" fontAlgn="base" hangingPunct="1">
              <a:spcBef>
                <a:spcPct val="20000"/>
              </a:spcBef>
              <a:spcAft>
                <a:spcPct val="0"/>
              </a:spcAft>
              <a:buClr>
                <a:schemeClr val="folHlink"/>
              </a:buClr>
              <a:buSzPct val="150000"/>
              <a:buChar char="•"/>
              <a:defRPr sz="2000">
                <a:solidFill>
                  <a:schemeClr val="tx1"/>
                </a:solidFill>
                <a:latin typeface="+mn-lt"/>
                <a:ea typeface="+mn-ea"/>
              </a:defRPr>
            </a:lvl6pPr>
            <a:lvl7pPr marL="2971800" indent="-228600" algn="l" rtl="0" eaLnBrk="1" fontAlgn="base" hangingPunct="1">
              <a:spcBef>
                <a:spcPct val="20000"/>
              </a:spcBef>
              <a:spcAft>
                <a:spcPct val="0"/>
              </a:spcAft>
              <a:buClr>
                <a:schemeClr val="folHlink"/>
              </a:buClr>
              <a:buSzPct val="150000"/>
              <a:buChar char="•"/>
              <a:defRPr sz="2000">
                <a:solidFill>
                  <a:schemeClr val="tx1"/>
                </a:solidFill>
                <a:latin typeface="+mn-lt"/>
                <a:ea typeface="+mn-ea"/>
              </a:defRPr>
            </a:lvl7pPr>
            <a:lvl8pPr marL="3429000" indent="-228600" algn="l" rtl="0" eaLnBrk="1" fontAlgn="base" hangingPunct="1">
              <a:spcBef>
                <a:spcPct val="20000"/>
              </a:spcBef>
              <a:spcAft>
                <a:spcPct val="0"/>
              </a:spcAft>
              <a:buClr>
                <a:schemeClr val="folHlink"/>
              </a:buClr>
              <a:buSzPct val="150000"/>
              <a:buChar char="•"/>
              <a:defRPr sz="2000">
                <a:solidFill>
                  <a:schemeClr val="tx1"/>
                </a:solidFill>
                <a:latin typeface="+mn-lt"/>
                <a:ea typeface="+mn-ea"/>
              </a:defRPr>
            </a:lvl8pPr>
            <a:lvl9pPr marL="3886200" indent="-228600" algn="l" rtl="0" eaLnBrk="1" fontAlgn="base" hangingPunct="1">
              <a:spcBef>
                <a:spcPct val="20000"/>
              </a:spcBef>
              <a:spcAft>
                <a:spcPct val="0"/>
              </a:spcAft>
              <a:buClr>
                <a:schemeClr val="folHlink"/>
              </a:buClr>
              <a:buSzPct val="150000"/>
              <a:buChar char="•"/>
              <a:defRPr sz="2000">
                <a:solidFill>
                  <a:schemeClr val="tx1"/>
                </a:solidFill>
                <a:latin typeface="+mn-lt"/>
                <a:ea typeface="+mn-ea"/>
              </a:defRPr>
            </a:lvl9pPr>
          </a:lstStyle>
          <a:p>
            <a:pPr lvl="1">
              <a:buClr>
                <a:schemeClr val="tx2"/>
              </a:buClr>
            </a:pPr>
            <a:r>
              <a:rPr lang="en-US" altLang="zh-CN" dirty="0"/>
              <a:t>1955: Newell &amp; Simon wrote a reasoning program: Logic Theorist,  proved theorems from Principia Mathematica.</a:t>
            </a:r>
          </a:p>
          <a:p>
            <a:pPr lvl="1">
              <a:buClr>
                <a:schemeClr val="tx2"/>
              </a:buClr>
            </a:pPr>
            <a:r>
              <a:rPr lang="en-US" altLang="zh-CN" dirty="0"/>
              <a:t>1956: The field of AI research was born at  workshop at Dartmouth College.</a:t>
            </a:r>
          </a:p>
          <a:p>
            <a:pPr lvl="1">
              <a:buClr>
                <a:schemeClr val="tx2"/>
              </a:buClr>
            </a:pPr>
            <a:endParaRPr lang="en-US" altLang="zh-CN" dirty="0"/>
          </a:p>
          <a:p>
            <a:pPr lvl="1">
              <a:buClr>
                <a:schemeClr val="tx2"/>
              </a:buClr>
            </a:pPr>
            <a:endParaRPr lang="en-US" altLang="zh-CN" dirty="0"/>
          </a:p>
          <a:p>
            <a:pPr lvl="1">
              <a:buClr>
                <a:schemeClr val="tx2"/>
              </a:buClr>
            </a:pPr>
            <a:endParaRPr lang="en-US" altLang="zh-CN" dirty="0"/>
          </a:p>
          <a:p>
            <a:pPr lvl="1">
              <a:buClr>
                <a:schemeClr val="tx2"/>
              </a:buClr>
            </a:pPr>
            <a:endParaRPr lang="en-US" altLang="zh-CN" dirty="0"/>
          </a:p>
          <a:p>
            <a:pPr lvl="1">
              <a:buClr>
                <a:schemeClr val="tx2"/>
              </a:buClr>
            </a:pPr>
            <a:endParaRPr lang="en-US" altLang="zh-CN" dirty="0"/>
          </a:p>
          <a:p>
            <a:pPr lvl="1">
              <a:buClr>
                <a:schemeClr val="tx2"/>
              </a:buClr>
            </a:pPr>
            <a:endParaRPr lang="en-US" altLang="zh-CN" dirty="0"/>
          </a:p>
          <a:p>
            <a:pPr lvl="1">
              <a:buClr>
                <a:schemeClr val="tx2"/>
              </a:buClr>
            </a:pPr>
            <a:endParaRPr lang="en-US" altLang="zh-CN" dirty="0"/>
          </a:p>
          <a:p>
            <a:pPr lvl="1">
              <a:buClr>
                <a:schemeClr val="tx2"/>
              </a:buClr>
            </a:pPr>
            <a:endParaRPr lang="en-US" altLang="zh-CN" dirty="0"/>
          </a:p>
          <a:p>
            <a:pPr marL="457200" lvl="1" indent="0">
              <a:buClr>
                <a:schemeClr val="tx2"/>
              </a:buClr>
              <a:buNone/>
            </a:pPr>
            <a:endParaRPr lang="en-US" altLang="zh-CN" dirty="0"/>
          </a:p>
          <a:p>
            <a:pPr marL="457200" lvl="1" indent="0">
              <a:buClr>
                <a:schemeClr val="tx2"/>
              </a:buClr>
              <a:buNone/>
            </a:pPr>
            <a:endParaRPr lang="en-US" altLang="zh-CN" dirty="0"/>
          </a:p>
          <a:p>
            <a:pPr lvl="1">
              <a:buClr>
                <a:schemeClr val="tx2"/>
              </a:buClr>
            </a:pPr>
            <a:r>
              <a:rPr lang="en-US" altLang="zh-CN" dirty="0"/>
              <a:t>1965: Robinson's complete algorithm for logical reasoning. </a:t>
            </a:r>
          </a:p>
          <a:p>
            <a:pPr lvl="1">
              <a:buClr>
                <a:schemeClr val="tx2"/>
              </a:buClr>
            </a:pPr>
            <a:endParaRPr lang="en-US" altLang="zh-CN" dirty="0"/>
          </a:p>
          <a:p>
            <a:pPr lvl="1">
              <a:buClr>
                <a:schemeClr val="tx2"/>
              </a:buClr>
            </a:pPr>
            <a:endParaRPr lang="en-US" altLang="zh-CN" dirty="0"/>
          </a:p>
          <a:p>
            <a:pPr lvl="1">
              <a:buClr>
                <a:schemeClr val="tx2"/>
              </a:buClr>
            </a:pPr>
            <a:endParaRPr lang="en-US" altLang="zh-CN" dirty="0"/>
          </a:p>
          <a:p>
            <a:pPr lvl="1">
              <a:buClr>
                <a:schemeClr val="tx2"/>
              </a:buClr>
            </a:pPr>
            <a:endParaRPr lang="en-US" altLang="zh-CN" dirty="0"/>
          </a:p>
          <a:p>
            <a:pPr lvl="1">
              <a:buClr>
                <a:schemeClr val="tx2"/>
              </a:buClr>
            </a:pPr>
            <a:endParaRPr lang="en-US" altLang="zh-CN" dirty="0"/>
          </a:p>
          <a:p>
            <a:pPr lvl="1">
              <a:buClr>
                <a:schemeClr val="tx2"/>
              </a:buClr>
            </a:pPr>
            <a:endParaRPr lang="en-US" altLang="zh-CN" dirty="0"/>
          </a:p>
          <a:p>
            <a:pPr marL="457200" lvl="1" indent="0">
              <a:buClr>
                <a:schemeClr val="tx2"/>
              </a:buClr>
              <a:buNone/>
            </a:pPr>
            <a:endParaRPr lang="en-US" altLang="zh-CN" dirty="0"/>
          </a:p>
          <a:p>
            <a:pPr marL="457200" lvl="1" indent="0">
              <a:buClr>
                <a:schemeClr val="tx2"/>
              </a:buClr>
              <a:buNone/>
            </a:pPr>
            <a:endParaRPr lang="en-US" altLang="zh-CN" sz="1800" dirty="0"/>
          </a:p>
          <a:p>
            <a:pPr marL="457200" lvl="1" indent="0">
              <a:buClr>
                <a:schemeClr val="tx2"/>
              </a:buClr>
              <a:buNone/>
            </a:pPr>
            <a:endParaRPr lang="en-US" altLang="zh-CN" sz="1800" dirty="0"/>
          </a:p>
          <a:p>
            <a:pPr marL="457200" lvl="1" indent="0">
              <a:buClr>
                <a:schemeClr val="tx2"/>
              </a:buClr>
              <a:buNone/>
            </a:pPr>
            <a:r>
              <a:rPr lang="en-US" altLang="zh-CN" sz="1800" dirty="0"/>
              <a:t>            </a:t>
            </a:r>
          </a:p>
          <a:p>
            <a:pPr marL="457200" lvl="1" indent="0">
              <a:buClr>
                <a:schemeClr val="tx2"/>
              </a:buClr>
              <a:buNone/>
            </a:pPr>
            <a:endParaRPr lang="en-US" altLang="zh-CN" dirty="0"/>
          </a:p>
          <a:p>
            <a:pPr lvl="1">
              <a:buClr>
                <a:schemeClr val="tx2"/>
              </a:buClr>
            </a:pPr>
            <a:endParaRPr lang="en-US" altLang="zh-CN" dirty="0"/>
          </a:p>
          <a:p>
            <a:pPr lvl="1">
              <a:buClr>
                <a:schemeClr val="tx2"/>
              </a:buClr>
            </a:pPr>
            <a:endParaRPr lang="en-US" altLang="zh-CN" kern="0" dirty="0">
              <a:solidFill>
                <a:srgbClr val="FF0000"/>
              </a:solidFill>
            </a:endParaRPr>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7226" y="2504542"/>
            <a:ext cx="4370692" cy="3139956"/>
          </a:xfrm>
          <a:prstGeom prst="rect">
            <a:avLst/>
          </a:prstGeom>
        </p:spPr>
      </p:pic>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57918" y="3018325"/>
            <a:ext cx="3930029" cy="2112390"/>
          </a:xfrm>
          <a:prstGeom prst="rect">
            <a:avLst/>
          </a:prstGeom>
        </p:spPr>
      </p:pic>
    </p:spTree>
    <p:extLst>
      <p:ext uri="{BB962C8B-B14F-4D97-AF65-F5344CB8AC3E}">
        <p14:creationId xmlns:p14="http://schemas.microsoft.com/office/powerpoint/2010/main" val="296722905"/>
      </p:ext>
    </p:extLst>
  </p:cSld>
  <p:clrMapOvr>
    <a:masterClrMapping/>
  </p:clrMapOvr>
  <p:transition spd="slow"/>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457CCB-BB1A-41B8-AFBE-EF6A45DFA6DF}"/>
              </a:ext>
            </a:extLst>
          </p:cNvPr>
          <p:cNvSpPr>
            <a:spLocks noGrp="1"/>
          </p:cNvSpPr>
          <p:nvPr>
            <p:ph type="title"/>
          </p:nvPr>
        </p:nvSpPr>
        <p:spPr/>
        <p:txBody>
          <a:bodyPr/>
          <a:lstStyle/>
          <a:p>
            <a:r>
              <a:rPr lang="en-US" altLang="zh-CN" dirty="0"/>
              <a:t>History of AI</a:t>
            </a:r>
            <a:endParaRPr lang="zh-CN" altLang="en-US" dirty="0"/>
          </a:p>
        </p:txBody>
      </p:sp>
      <p:sp>
        <p:nvSpPr>
          <p:cNvPr id="3" name="内容占位符 2">
            <a:extLst>
              <a:ext uri="{FF2B5EF4-FFF2-40B4-BE49-F238E27FC236}">
                <a16:creationId xmlns:a16="http://schemas.microsoft.com/office/drawing/2014/main" id="{446E0519-9E5B-4B67-A66F-50199979D057}"/>
              </a:ext>
            </a:extLst>
          </p:cNvPr>
          <p:cNvSpPr txBox="1">
            <a:spLocks/>
          </p:cNvSpPr>
          <p:nvPr/>
        </p:nvSpPr>
        <p:spPr>
          <a:xfrm>
            <a:off x="357186" y="951470"/>
            <a:ext cx="8429625" cy="5634681"/>
          </a:xfrm>
          <a:prstGeom prst="rect">
            <a:avLst/>
          </a:prstGeom>
        </p:spPr>
        <p:txBody>
          <a:bodyPr/>
          <a:lstStyle>
            <a:lvl1pPr marL="342900" indent="-342900" algn="l" rtl="0" eaLnBrk="1" fontAlgn="base" hangingPunct="1">
              <a:spcBef>
                <a:spcPct val="20000"/>
              </a:spcBef>
              <a:spcAft>
                <a:spcPct val="0"/>
              </a:spcAft>
              <a:buClr>
                <a:schemeClr val="bg2"/>
              </a:buClr>
              <a:buSzPct val="70000"/>
              <a:buFont typeface="Wingdings" panose="05000000000000000000" pitchFamily="2" charset="2"/>
              <a:buChar char="l"/>
              <a:defRPr kumimoji="1" sz="2400">
                <a:solidFill>
                  <a:schemeClr val="tx1"/>
                </a:solidFill>
                <a:latin typeface="+mn-lt"/>
                <a:ea typeface="+mn-ea"/>
                <a:cs typeface="宋体" charset="0"/>
              </a:defRPr>
            </a:lvl1pPr>
            <a:lvl2pPr marL="742950" indent="-285750" algn="l" rtl="0" eaLnBrk="1" fontAlgn="base" hangingPunct="1">
              <a:spcBef>
                <a:spcPct val="20000"/>
              </a:spcBef>
              <a:spcAft>
                <a:spcPct val="0"/>
              </a:spcAft>
              <a:buClr>
                <a:schemeClr val="accent1"/>
              </a:buClr>
              <a:buSzPct val="150000"/>
              <a:buChar char="•"/>
              <a:defRPr kumimoji="1" sz="2000">
                <a:solidFill>
                  <a:schemeClr val="tx1"/>
                </a:solidFill>
                <a:latin typeface="+mn-lt"/>
                <a:ea typeface="+mn-ea"/>
              </a:defRPr>
            </a:lvl2pPr>
            <a:lvl3pPr marL="1143000" indent="-228600" algn="l" rtl="0" eaLnBrk="1" fontAlgn="base" hangingPunct="1">
              <a:spcBef>
                <a:spcPct val="20000"/>
              </a:spcBef>
              <a:spcAft>
                <a:spcPct val="0"/>
              </a:spcAft>
              <a:buClr>
                <a:schemeClr val="tx1"/>
              </a:buClr>
              <a:buSzPct val="150000"/>
              <a:buChar char="•"/>
              <a:defRPr kumimoji="1">
                <a:solidFill>
                  <a:schemeClr val="tx1"/>
                </a:solidFill>
                <a:latin typeface="+mn-lt"/>
                <a:ea typeface="+mn-ea"/>
              </a:defRPr>
            </a:lvl3pPr>
            <a:lvl4pPr marL="1600200" indent="-228600" algn="l" rtl="0" eaLnBrk="1" fontAlgn="base" hangingPunct="1">
              <a:spcBef>
                <a:spcPct val="20000"/>
              </a:spcBef>
              <a:spcAft>
                <a:spcPct val="0"/>
              </a:spcAft>
              <a:buClr>
                <a:schemeClr val="tx2"/>
              </a:buClr>
              <a:buSzPct val="150000"/>
              <a:buChar char="•"/>
              <a:defRPr kumimoji="1" sz="1600">
                <a:solidFill>
                  <a:schemeClr val="tx1"/>
                </a:solidFill>
                <a:latin typeface="+mn-lt"/>
                <a:ea typeface="+mn-ea"/>
              </a:defRPr>
            </a:lvl4pPr>
            <a:lvl5pPr marL="2057400" indent="-228600" algn="l" rtl="0" eaLnBrk="1" fontAlgn="base" hangingPunct="1">
              <a:spcBef>
                <a:spcPct val="20000"/>
              </a:spcBef>
              <a:spcAft>
                <a:spcPct val="0"/>
              </a:spcAft>
              <a:buClr>
                <a:schemeClr val="folHlink"/>
              </a:buClr>
              <a:buSzPct val="150000"/>
              <a:buChar char="•"/>
              <a:defRPr kumimoji="1" sz="1600">
                <a:solidFill>
                  <a:schemeClr val="tx1"/>
                </a:solidFill>
                <a:latin typeface="+mn-lt"/>
                <a:ea typeface="+mn-ea"/>
              </a:defRPr>
            </a:lvl5pPr>
            <a:lvl6pPr marL="2514600" indent="-228600" algn="l" rtl="0" eaLnBrk="1" fontAlgn="base" hangingPunct="1">
              <a:spcBef>
                <a:spcPct val="20000"/>
              </a:spcBef>
              <a:spcAft>
                <a:spcPct val="0"/>
              </a:spcAft>
              <a:buClr>
                <a:schemeClr val="folHlink"/>
              </a:buClr>
              <a:buSzPct val="150000"/>
              <a:buChar char="•"/>
              <a:defRPr sz="2000">
                <a:solidFill>
                  <a:schemeClr val="tx1"/>
                </a:solidFill>
                <a:latin typeface="+mn-lt"/>
                <a:ea typeface="+mn-ea"/>
              </a:defRPr>
            </a:lvl6pPr>
            <a:lvl7pPr marL="2971800" indent="-228600" algn="l" rtl="0" eaLnBrk="1" fontAlgn="base" hangingPunct="1">
              <a:spcBef>
                <a:spcPct val="20000"/>
              </a:spcBef>
              <a:spcAft>
                <a:spcPct val="0"/>
              </a:spcAft>
              <a:buClr>
                <a:schemeClr val="folHlink"/>
              </a:buClr>
              <a:buSzPct val="150000"/>
              <a:buChar char="•"/>
              <a:defRPr sz="2000">
                <a:solidFill>
                  <a:schemeClr val="tx1"/>
                </a:solidFill>
                <a:latin typeface="+mn-lt"/>
                <a:ea typeface="+mn-ea"/>
              </a:defRPr>
            </a:lvl7pPr>
            <a:lvl8pPr marL="3429000" indent="-228600" algn="l" rtl="0" eaLnBrk="1" fontAlgn="base" hangingPunct="1">
              <a:spcBef>
                <a:spcPct val="20000"/>
              </a:spcBef>
              <a:spcAft>
                <a:spcPct val="0"/>
              </a:spcAft>
              <a:buClr>
                <a:schemeClr val="folHlink"/>
              </a:buClr>
              <a:buSzPct val="150000"/>
              <a:buChar char="•"/>
              <a:defRPr sz="2000">
                <a:solidFill>
                  <a:schemeClr val="tx1"/>
                </a:solidFill>
                <a:latin typeface="+mn-lt"/>
                <a:ea typeface="+mn-ea"/>
              </a:defRPr>
            </a:lvl8pPr>
            <a:lvl9pPr marL="3886200" indent="-228600" algn="l" rtl="0" eaLnBrk="1" fontAlgn="base" hangingPunct="1">
              <a:spcBef>
                <a:spcPct val="20000"/>
              </a:spcBef>
              <a:spcAft>
                <a:spcPct val="0"/>
              </a:spcAft>
              <a:buClr>
                <a:schemeClr val="folHlink"/>
              </a:buClr>
              <a:buSzPct val="150000"/>
              <a:buChar char="•"/>
              <a:defRPr sz="2000">
                <a:solidFill>
                  <a:schemeClr val="tx1"/>
                </a:solidFill>
                <a:latin typeface="+mn-lt"/>
                <a:ea typeface="+mn-ea"/>
              </a:defRPr>
            </a:lvl9pPr>
          </a:lstStyle>
          <a:p>
            <a:pPr>
              <a:buClr>
                <a:schemeClr val="tx2"/>
              </a:buClr>
            </a:pPr>
            <a:r>
              <a:rPr lang="en-US" altLang="zh-CN" dirty="0"/>
              <a:t>1970-90s: “Knowledge is power”: knowledge-based </a:t>
            </a:r>
          </a:p>
          <a:p>
            <a:pPr marL="0" indent="0">
              <a:buClr>
                <a:schemeClr val="tx2"/>
              </a:buClr>
              <a:buNone/>
            </a:pPr>
            <a:r>
              <a:rPr lang="en-US" altLang="zh-CN" dirty="0"/>
              <a:t>     approaches</a:t>
            </a:r>
          </a:p>
          <a:p>
            <a:pPr lvl="1">
              <a:buClr>
                <a:schemeClr val="tx2"/>
              </a:buClr>
            </a:pPr>
            <a:r>
              <a:rPr lang="en-US" altLang="zh-CN" dirty="0"/>
              <a:t>1974-80: So many difficulties that progress slowed, governments  cut off exploratory research in AI  —— AI “Winter”</a:t>
            </a:r>
          </a:p>
          <a:p>
            <a:pPr lvl="1">
              <a:buClr>
                <a:schemeClr val="tx2"/>
              </a:buClr>
            </a:pPr>
            <a:r>
              <a:rPr lang="en-US" altLang="zh-CN" dirty="0"/>
              <a:t>1980-87: Expert systems industry booms</a:t>
            </a:r>
          </a:p>
          <a:p>
            <a:pPr lvl="1">
              <a:buClr>
                <a:schemeClr val="tx2"/>
              </a:buClr>
            </a:pPr>
            <a:endParaRPr lang="en-US" altLang="zh-CN" dirty="0"/>
          </a:p>
          <a:p>
            <a:pPr lvl="1">
              <a:buClr>
                <a:schemeClr val="tx2"/>
              </a:buClr>
            </a:pPr>
            <a:endParaRPr lang="en-US" altLang="zh-CN" dirty="0"/>
          </a:p>
          <a:p>
            <a:pPr lvl="1">
              <a:buClr>
                <a:schemeClr val="tx2"/>
              </a:buClr>
            </a:pPr>
            <a:endParaRPr lang="en-US" altLang="zh-CN" dirty="0"/>
          </a:p>
          <a:p>
            <a:pPr lvl="1">
              <a:buClr>
                <a:schemeClr val="tx2"/>
              </a:buClr>
            </a:pPr>
            <a:endParaRPr lang="en-US" altLang="zh-CN" dirty="0"/>
          </a:p>
          <a:p>
            <a:pPr lvl="1">
              <a:buClr>
                <a:schemeClr val="tx2"/>
              </a:buClr>
            </a:pPr>
            <a:endParaRPr lang="en-US" altLang="zh-CN" dirty="0"/>
          </a:p>
          <a:p>
            <a:pPr lvl="1">
              <a:buClr>
                <a:schemeClr val="tx2"/>
              </a:buClr>
            </a:pPr>
            <a:endParaRPr lang="en-US" altLang="zh-CN" dirty="0"/>
          </a:p>
          <a:p>
            <a:pPr lvl="1">
              <a:buClr>
                <a:schemeClr val="tx2"/>
              </a:buClr>
            </a:pPr>
            <a:endParaRPr lang="en-US" altLang="zh-CN" dirty="0"/>
          </a:p>
          <a:p>
            <a:pPr marL="457200" lvl="1" indent="0">
              <a:buClr>
                <a:schemeClr val="tx2"/>
              </a:buClr>
              <a:buNone/>
            </a:pPr>
            <a:endParaRPr lang="en-US" altLang="zh-CN" dirty="0"/>
          </a:p>
          <a:p>
            <a:pPr lvl="1">
              <a:buClr>
                <a:schemeClr val="tx2"/>
              </a:buClr>
            </a:pPr>
            <a:r>
              <a:rPr lang="en-US" altLang="zh-CN" dirty="0"/>
              <a:t>1987-93: The Fifth-Generation Computer System (Japan) Project failed —— AI’s longer-lasting hiatus.</a:t>
            </a:r>
            <a:endParaRPr lang="en-US" altLang="zh-CN" kern="0" dirty="0">
              <a:solidFill>
                <a:srgbClr val="FF0000"/>
              </a:solidFill>
            </a:endParaRPr>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6474" y="2842644"/>
            <a:ext cx="7051047" cy="2866178"/>
          </a:xfrm>
          <a:prstGeom prst="rect">
            <a:avLst/>
          </a:prstGeom>
        </p:spPr>
      </p:pic>
    </p:spTree>
    <p:extLst>
      <p:ext uri="{BB962C8B-B14F-4D97-AF65-F5344CB8AC3E}">
        <p14:creationId xmlns:p14="http://schemas.microsoft.com/office/powerpoint/2010/main" val="3392018320"/>
      </p:ext>
    </p:extLst>
  </p:cSld>
  <p:clrMapOvr>
    <a:masterClrMapping/>
  </p:clrMapOvr>
  <p:transition spd="slow"/>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457CCB-BB1A-41B8-AFBE-EF6A45DFA6DF}"/>
              </a:ext>
            </a:extLst>
          </p:cNvPr>
          <p:cNvSpPr>
            <a:spLocks noGrp="1"/>
          </p:cNvSpPr>
          <p:nvPr>
            <p:ph type="title"/>
          </p:nvPr>
        </p:nvSpPr>
        <p:spPr/>
        <p:txBody>
          <a:bodyPr/>
          <a:lstStyle/>
          <a:p>
            <a:r>
              <a:rPr lang="en-US" altLang="zh-CN" dirty="0"/>
              <a:t>History of AI</a:t>
            </a:r>
            <a:endParaRPr lang="zh-CN" altLang="en-US" dirty="0"/>
          </a:p>
        </p:txBody>
      </p:sp>
      <p:sp>
        <p:nvSpPr>
          <p:cNvPr id="3" name="内容占位符 2">
            <a:extLst>
              <a:ext uri="{FF2B5EF4-FFF2-40B4-BE49-F238E27FC236}">
                <a16:creationId xmlns:a16="http://schemas.microsoft.com/office/drawing/2014/main" id="{446E0519-9E5B-4B67-A66F-50199979D057}"/>
              </a:ext>
            </a:extLst>
          </p:cNvPr>
          <p:cNvSpPr txBox="1">
            <a:spLocks/>
          </p:cNvSpPr>
          <p:nvPr/>
        </p:nvSpPr>
        <p:spPr>
          <a:xfrm>
            <a:off x="357158" y="1013254"/>
            <a:ext cx="8429684" cy="5487579"/>
          </a:xfrm>
          <a:prstGeom prst="rect">
            <a:avLst/>
          </a:prstGeom>
        </p:spPr>
        <p:txBody>
          <a:bodyPr/>
          <a:lstStyle>
            <a:lvl1pPr marL="342900" indent="-342900" algn="l" rtl="0" eaLnBrk="1" fontAlgn="base" hangingPunct="1">
              <a:spcBef>
                <a:spcPct val="20000"/>
              </a:spcBef>
              <a:spcAft>
                <a:spcPct val="0"/>
              </a:spcAft>
              <a:buClr>
                <a:schemeClr val="bg2"/>
              </a:buClr>
              <a:buSzPct val="70000"/>
              <a:buFont typeface="Wingdings" panose="05000000000000000000" pitchFamily="2" charset="2"/>
              <a:buChar char="l"/>
              <a:defRPr kumimoji="1" sz="2400">
                <a:solidFill>
                  <a:schemeClr val="tx1"/>
                </a:solidFill>
                <a:latin typeface="+mn-lt"/>
                <a:ea typeface="+mn-ea"/>
                <a:cs typeface="宋体" charset="0"/>
              </a:defRPr>
            </a:lvl1pPr>
            <a:lvl2pPr marL="742950" indent="-285750" algn="l" rtl="0" eaLnBrk="1" fontAlgn="base" hangingPunct="1">
              <a:spcBef>
                <a:spcPct val="20000"/>
              </a:spcBef>
              <a:spcAft>
                <a:spcPct val="0"/>
              </a:spcAft>
              <a:buClr>
                <a:schemeClr val="accent1"/>
              </a:buClr>
              <a:buSzPct val="150000"/>
              <a:buChar char="•"/>
              <a:defRPr kumimoji="1" sz="2000">
                <a:solidFill>
                  <a:schemeClr val="tx1"/>
                </a:solidFill>
                <a:latin typeface="+mn-lt"/>
                <a:ea typeface="+mn-ea"/>
              </a:defRPr>
            </a:lvl2pPr>
            <a:lvl3pPr marL="1143000" indent="-228600" algn="l" rtl="0" eaLnBrk="1" fontAlgn="base" hangingPunct="1">
              <a:spcBef>
                <a:spcPct val="20000"/>
              </a:spcBef>
              <a:spcAft>
                <a:spcPct val="0"/>
              </a:spcAft>
              <a:buClr>
                <a:schemeClr val="tx1"/>
              </a:buClr>
              <a:buSzPct val="150000"/>
              <a:buChar char="•"/>
              <a:defRPr kumimoji="1">
                <a:solidFill>
                  <a:schemeClr val="tx1"/>
                </a:solidFill>
                <a:latin typeface="+mn-lt"/>
                <a:ea typeface="+mn-ea"/>
              </a:defRPr>
            </a:lvl3pPr>
            <a:lvl4pPr marL="1600200" indent="-228600" algn="l" rtl="0" eaLnBrk="1" fontAlgn="base" hangingPunct="1">
              <a:spcBef>
                <a:spcPct val="20000"/>
              </a:spcBef>
              <a:spcAft>
                <a:spcPct val="0"/>
              </a:spcAft>
              <a:buClr>
                <a:schemeClr val="tx2"/>
              </a:buClr>
              <a:buSzPct val="150000"/>
              <a:buChar char="•"/>
              <a:defRPr kumimoji="1" sz="1600">
                <a:solidFill>
                  <a:schemeClr val="tx1"/>
                </a:solidFill>
                <a:latin typeface="+mn-lt"/>
                <a:ea typeface="+mn-ea"/>
              </a:defRPr>
            </a:lvl4pPr>
            <a:lvl5pPr marL="2057400" indent="-228600" algn="l" rtl="0" eaLnBrk="1" fontAlgn="base" hangingPunct="1">
              <a:spcBef>
                <a:spcPct val="20000"/>
              </a:spcBef>
              <a:spcAft>
                <a:spcPct val="0"/>
              </a:spcAft>
              <a:buClr>
                <a:schemeClr val="folHlink"/>
              </a:buClr>
              <a:buSzPct val="150000"/>
              <a:buChar char="•"/>
              <a:defRPr kumimoji="1" sz="1600">
                <a:solidFill>
                  <a:schemeClr val="tx1"/>
                </a:solidFill>
                <a:latin typeface="+mn-lt"/>
                <a:ea typeface="+mn-ea"/>
              </a:defRPr>
            </a:lvl5pPr>
            <a:lvl6pPr marL="2514600" indent="-228600" algn="l" rtl="0" eaLnBrk="1" fontAlgn="base" hangingPunct="1">
              <a:spcBef>
                <a:spcPct val="20000"/>
              </a:spcBef>
              <a:spcAft>
                <a:spcPct val="0"/>
              </a:spcAft>
              <a:buClr>
                <a:schemeClr val="folHlink"/>
              </a:buClr>
              <a:buSzPct val="150000"/>
              <a:buChar char="•"/>
              <a:defRPr sz="2000">
                <a:solidFill>
                  <a:schemeClr val="tx1"/>
                </a:solidFill>
                <a:latin typeface="+mn-lt"/>
                <a:ea typeface="+mn-ea"/>
              </a:defRPr>
            </a:lvl6pPr>
            <a:lvl7pPr marL="2971800" indent="-228600" algn="l" rtl="0" eaLnBrk="1" fontAlgn="base" hangingPunct="1">
              <a:spcBef>
                <a:spcPct val="20000"/>
              </a:spcBef>
              <a:spcAft>
                <a:spcPct val="0"/>
              </a:spcAft>
              <a:buClr>
                <a:schemeClr val="folHlink"/>
              </a:buClr>
              <a:buSzPct val="150000"/>
              <a:buChar char="•"/>
              <a:defRPr sz="2000">
                <a:solidFill>
                  <a:schemeClr val="tx1"/>
                </a:solidFill>
                <a:latin typeface="+mn-lt"/>
                <a:ea typeface="+mn-ea"/>
              </a:defRPr>
            </a:lvl7pPr>
            <a:lvl8pPr marL="3429000" indent="-228600" algn="l" rtl="0" eaLnBrk="1" fontAlgn="base" hangingPunct="1">
              <a:spcBef>
                <a:spcPct val="20000"/>
              </a:spcBef>
              <a:spcAft>
                <a:spcPct val="0"/>
              </a:spcAft>
              <a:buClr>
                <a:schemeClr val="folHlink"/>
              </a:buClr>
              <a:buSzPct val="150000"/>
              <a:buChar char="•"/>
              <a:defRPr sz="2000">
                <a:solidFill>
                  <a:schemeClr val="tx1"/>
                </a:solidFill>
                <a:latin typeface="+mn-lt"/>
                <a:ea typeface="+mn-ea"/>
              </a:defRPr>
            </a:lvl8pPr>
            <a:lvl9pPr marL="3886200" indent="-228600" algn="l" rtl="0" eaLnBrk="1" fontAlgn="base" hangingPunct="1">
              <a:spcBef>
                <a:spcPct val="20000"/>
              </a:spcBef>
              <a:spcAft>
                <a:spcPct val="0"/>
              </a:spcAft>
              <a:buClr>
                <a:schemeClr val="folHlink"/>
              </a:buClr>
              <a:buSzPct val="150000"/>
              <a:buChar char="•"/>
              <a:defRPr sz="2000">
                <a:solidFill>
                  <a:schemeClr val="tx1"/>
                </a:solidFill>
                <a:latin typeface="+mn-lt"/>
                <a:ea typeface="+mn-ea"/>
              </a:defRPr>
            </a:lvl9pPr>
          </a:lstStyle>
          <a:p>
            <a:pPr>
              <a:buClr>
                <a:schemeClr val="tx2"/>
              </a:buClr>
            </a:pPr>
            <a:r>
              <a:rPr lang="en-US" altLang="zh-CN" dirty="0"/>
              <a:t>1990- : rise of machine learning ——“AI Spring”</a:t>
            </a:r>
          </a:p>
          <a:p>
            <a:pPr lvl="1">
              <a:buClr>
                <a:schemeClr val="tx2"/>
              </a:buClr>
            </a:pPr>
            <a:r>
              <a:rPr lang="en-US" altLang="zh-CN" dirty="0"/>
              <a:t>“Knowledge” is learnt by computers primarily</a:t>
            </a:r>
          </a:p>
          <a:p>
            <a:pPr lvl="1">
              <a:buClr>
                <a:schemeClr val="tx2"/>
              </a:buClr>
            </a:pPr>
            <a:r>
              <a:rPr lang="en-US" altLang="zh-CN" i="1" dirty="0"/>
              <a:t>Supervised </a:t>
            </a:r>
            <a:r>
              <a:rPr lang="en-US" altLang="zh-CN" dirty="0"/>
              <a:t>learning, classification, regression …</a:t>
            </a:r>
          </a:p>
          <a:p>
            <a:pPr lvl="1">
              <a:buClr>
                <a:schemeClr val="tx2"/>
              </a:buClr>
            </a:pPr>
            <a:r>
              <a:rPr lang="en-US" altLang="zh-CN" i="1" dirty="0"/>
              <a:t>Unsupervised </a:t>
            </a:r>
            <a:r>
              <a:rPr lang="en-US" altLang="zh-CN" dirty="0"/>
              <a:t>learning, association rule learning ,clustering …</a:t>
            </a:r>
          </a:p>
          <a:p>
            <a:pPr lvl="1">
              <a:buClr>
                <a:schemeClr val="tx2"/>
              </a:buClr>
            </a:pPr>
            <a:r>
              <a:rPr lang="en-US" altLang="zh-CN" dirty="0"/>
              <a:t>Deep learning, artificial neural networks …</a:t>
            </a:r>
          </a:p>
          <a:p>
            <a:pPr>
              <a:buClr>
                <a:schemeClr val="tx2"/>
              </a:buClr>
            </a:pPr>
            <a:r>
              <a:rPr lang="en-US" altLang="zh-CN" dirty="0"/>
              <a:t>2010s : heavy industry investment in deep learning</a:t>
            </a:r>
            <a:endParaRPr lang="en-US" altLang="zh-CN" kern="0" dirty="0">
              <a:solidFill>
                <a:srgbClr val="FF0000"/>
              </a:solidFill>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5219" y="3522265"/>
            <a:ext cx="5635839" cy="2748793"/>
          </a:xfrm>
          <a:prstGeom prst="rect">
            <a:avLst/>
          </a:prstGeom>
        </p:spPr>
      </p:pic>
    </p:spTree>
    <p:extLst>
      <p:ext uri="{BB962C8B-B14F-4D97-AF65-F5344CB8AC3E}">
        <p14:creationId xmlns:p14="http://schemas.microsoft.com/office/powerpoint/2010/main" val="650337558"/>
      </p:ext>
    </p:extLst>
  </p:cSld>
  <p:clrMapOvr>
    <a:masterClrMapping/>
  </p:clrMapOvr>
  <p:transition spd="slow"/>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2EC15F-F5DD-4456-AAE6-62345C0A7D9A}"/>
              </a:ext>
            </a:extLst>
          </p:cNvPr>
          <p:cNvSpPr>
            <a:spLocks noGrp="1"/>
          </p:cNvSpPr>
          <p:nvPr>
            <p:ph type="title"/>
          </p:nvPr>
        </p:nvSpPr>
        <p:spPr/>
        <p:txBody>
          <a:bodyPr/>
          <a:lstStyle/>
          <a:p>
            <a:r>
              <a:rPr lang="en-US" altLang="zh-CN" dirty="0"/>
              <a:t>Outline</a:t>
            </a:r>
            <a:endParaRPr lang="zh-CN" altLang="en-US" dirty="0"/>
          </a:p>
        </p:txBody>
      </p:sp>
      <p:sp>
        <p:nvSpPr>
          <p:cNvPr id="3" name="内容占位符 2">
            <a:extLst>
              <a:ext uri="{FF2B5EF4-FFF2-40B4-BE49-F238E27FC236}">
                <a16:creationId xmlns:a16="http://schemas.microsoft.com/office/drawing/2014/main" id="{446E0519-9E5B-4B67-A66F-50199979D057}"/>
              </a:ext>
            </a:extLst>
          </p:cNvPr>
          <p:cNvSpPr>
            <a:spLocks noGrp="1"/>
          </p:cNvSpPr>
          <p:nvPr>
            <p:ph idx="1"/>
          </p:nvPr>
        </p:nvSpPr>
        <p:spPr/>
        <p:txBody>
          <a:bodyPr/>
          <a:lstStyle/>
          <a:p>
            <a:pPr>
              <a:buClr>
                <a:schemeClr val="tx2"/>
              </a:buClr>
            </a:pPr>
            <a:r>
              <a:rPr lang="en-US" altLang="zh-CN" dirty="0"/>
              <a:t>What is AI?</a:t>
            </a:r>
          </a:p>
          <a:p>
            <a:pPr>
              <a:buClr>
                <a:schemeClr val="tx2"/>
              </a:buClr>
            </a:pPr>
            <a:r>
              <a:rPr lang="en-US" altLang="zh-CN" dirty="0"/>
              <a:t>The history of AI</a:t>
            </a:r>
          </a:p>
          <a:p>
            <a:pPr>
              <a:buClr>
                <a:schemeClr val="tx2"/>
              </a:buClr>
            </a:pPr>
            <a:r>
              <a:rPr lang="en-US" altLang="zh-CN" b="1" dirty="0"/>
              <a:t>Applications of AI</a:t>
            </a:r>
          </a:p>
          <a:p>
            <a:pPr>
              <a:buClr>
                <a:schemeClr val="tx2"/>
              </a:buClr>
            </a:pPr>
            <a:r>
              <a:rPr lang="en-US" altLang="zh-CN" dirty="0"/>
              <a:t>Current status of AI</a:t>
            </a:r>
          </a:p>
          <a:p>
            <a:pPr>
              <a:buClr>
                <a:schemeClr val="tx2"/>
              </a:buClr>
            </a:pPr>
            <a:r>
              <a:rPr lang="zh-CN" altLang="zh-CN" dirty="0"/>
              <a:t>The basic content of </a:t>
            </a:r>
            <a:r>
              <a:rPr lang="en-US" altLang="zh-CN" dirty="0"/>
              <a:t>AI</a:t>
            </a:r>
            <a:r>
              <a:rPr lang="zh-CN" altLang="zh-CN" dirty="0"/>
              <a:t> research</a:t>
            </a:r>
            <a:endParaRPr lang="en-US" altLang="zh-CN" dirty="0"/>
          </a:p>
          <a:p>
            <a:pPr lvl="1">
              <a:buClr>
                <a:schemeClr val="tx2"/>
              </a:buClr>
            </a:pPr>
            <a:r>
              <a:rPr lang="zh-CN" altLang="zh-CN" dirty="0"/>
              <a:t>Cognitive modeling</a:t>
            </a:r>
            <a:endParaRPr lang="en-US" altLang="zh-CN" dirty="0"/>
          </a:p>
          <a:p>
            <a:pPr lvl="1">
              <a:buClr>
                <a:schemeClr val="tx2"/>
              </a:buClr>
            </a:pPr>
            <a:r>
              <a:rPr lang="en-US" altLang="zh-CN" dirty="0"/>
              <a:t>Knowledge representation</a:t>
            </a:r>
            <a:endParaRPr lang="zh-CN" altLang="zh-CN" dirty="0"/>
          </a:p>
          <a:p>
            <a:pPr lvl="1">
              <a:buClr>
                <a:schemeClr val="tx2"/>
              </a:buClr>
            </a:pPr>
            <a:r>
              <a:rPr lang="en-US" altLang="zh-CN" dirty="0"/>
              <a:t>Automatic reasoning</a:t>
            </a:r>
          </a:p>
          <a:p>
            <a:pPr lvl="1">
              <a:buClr>
                <a:schemeClr val="tx2"/>
              </a:buClr>
            </a:pPr>
            <a:r>
              <a:rPr lang="en-US" altLang="zh-CN" dirty="0"/>
              <a:t>Machine learning</a:t>
            </a:r>
          </a:p>
          <a:p>
            <a:pPr>
              <a:buClr>
                <a:schemeClr val="tx2"/>
              </a:buClr>
            </a:pPr>
            <a:r>
              <a:rPr lang="en-US" altLang="zh-CN" dirty="0"/>
              <a:t>Future of AI</a:t>
            </a:r>
          </a:p>
        </p:txBody>
      </p:sp>
    </p:spTree>
    <p:extLst>
      <p:ext uri="{BB962C8B-B14F-4D97-AF65-F5344CB8AC3E}">
        <p14:creationId xmlns:p14="http://schemas.microsoft.com/office/powerpoint/2010/main" val="3904916123"/>
      </p:ext>
    </p:extLst>
  </p:cSld>
  <p:clrMapOvr>
    <a:masterClrMapping/>
  </p:clrMapOvr>
  <p:transition spd="slow"/>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2EC15F-F5DD-4456-AAE6-62345C0A7D9A}"/>
              </a:ext>
            </a:extLst>
          </p:cNvPr>
          <p:cNvSpPr>
            <a:spLocks noGrp="1"/>
          </p:cNvSpPr>
          <p:nvPr>
            <p:ph type="title"/>
          </p:nvPr>
        </p:nvSpPr>
        <p:spPr/>
        <p:txBody>
          <a:bodyPr/>
          <a:lstStyle/>
          <a:p>
            <a:r>
              <a:rPr lang="en-US" altLang="zh-CN" dirty="0"/>
              <a:t>Deep Blue (1997)</a:t>
            </a:r>
          </a:p>
        </p:txBody>
      </p:sp>
      <p:sp>
        <p:nvSpPr>
          <p:cNvPr id="3" name="内容占位符 2">
            <a:extLst>
              <a:ext uri="{FF2B5EF4-FFF2-40B4-BE49-F238E27FC236}">
                <a16:creationId xmlns:a16="http://schemas.microsoft.com/office/drawing/2014/main" id="{446E0519-9E5B-4B67-A66F-50199979D057}"/>
              </a:ext>
            </a:extLst>
          </p:cNvPr>
          <p:cNvSpPr>
            <a:spLocks noGrp="1"/>
          </p:cNvSpPr>
          <p:nvPr>
            <p:ph idx="1"/>
          </p:nvPr>
        </p:nvSpPr>
        <p:spPr>
          <a:xfrm>
            <a:off x="357188" y="944680"/>
            <a:ext cx="8429654" cy="5913320"/>
          </a:xfrm>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pPr>
              <a:buClr>
                <a:schemeClr val="tx2"/>
              </a:buClr>
            </a:pPr>
            <a:r>
              <a:rPr lang="en-US" altLang="zh-CN" dirty="0"/>
              <a:t>In 1997, IBM's Deep Blue chess computer defeated world chess champion Garry Kasparov</a:t>
            </a:r>
          </a:p>
          <a:p>
            <a:pPr marL="0" indent="0">
              <a:buNone/>
            </a:pPr>
            <a:endParaRPr lang="en-US" altLang="zh-CN" dirty="0"/>
          </a:p>
          <a:p>
            <a:endParaRPr lang="en-US" altLang="zh-CN" dirty="0"/>
          </a:p>
          <a:p>
            <a:endParaRPr lang="en-US" altLang="zh-CN" dirty="0"/>
          </a:p>
          <a:p>
            <a:endParaRPr lang="en-US" altLang="zh-CN" dirty="0"/>
          </a:p>
          <a:p>
            <a:endParaRPr lang="en-US" altLang="zh-CN" dirty="0"/>
          </a:p>
          <a:p>
            <a:pPr marL="0" indent="0">
              <a:buNone/>
            </a:pPr>
            <a:r>
              <a:rPr lang="en-US" altLang="zh-CN" dirty="0"/>
              <a:t>           </a:t>
            </a:r>
          </a:p>
          <a:p>
            <a:pPr marL="0" indent="0">
              <a:buNone/>
            </a:pPr>
            <a:endParaRPr lang="en-US" altLang="zh-CN" dirty="0"/>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3657" y="1051256"/>
            <a:ext cx="6296685" cy="4717671"/>
          </a:xfrm>
          <a:prstGeom prst="rect">
            <a:avLst/>
          </a:prstGeom>
        </p:spPr>
      </p:pic>
    </p:spTree>
    <p:extLst>
      <p:ext uri="{BB962C8B-B14F-4D97-AF65-F5344CB8AC3E}">
        <p14:creationId xmlns:p14="http://schemas.microsoft.com/office/powerpoint/2010/main" val="3483631948"/>
      </p:ext>
    </p:extLst>
  </p:cSld>
  <p:clrMapOvr>
    <a:masterClrMapping/>
  </p:clrMapOvr>
  <p:transition spd="slow"/>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AlphaGo</a:t>
            </a:r>
            <a:r>
              <a:rPr lang="en-US" altLang="zh-CN" dirty="0"/>
              <a:t> (2016)</a:t>
            </a:r>
          </a:p>
        </p:txBody>
      </p:sp>
      <p:sp>
        <p:nvSpPr>
          <p:cNvPr id="3" name="内容占位符 2"/>
          <p:cNvSpPr>
            <a:spLocks noGrp="1"/>
          </p:cNvSpPr>
          <p:nvPr>
            <p:ph idx="1"/>
          </p:nvPr>
        </p:nvSpPr>
        <p:spPr/>
        <p:txBody>
          <a:bodyPr/>
          <a:lstStyle/>
          <a:p>
            <a:pPr>
              <a:buClr>
                <a:schemeClr val="tx2"/>
              </a:buClr>
            </a:pPr>
            <a:endParaRPr lang="en-US" altLang="zh-CN" dirty="0"/>
          </a:p>
          <a:p>
            <a:pPr>
              <a:buClr>
                <a:schemeClr val="tx2"/>
              </a:buClr>
            </a:pPr>
            <a:endParaRPr lang="en-US" altLang="zh-CN" dirty="0"/>
          </a:p>
          <a:p>
            <a:pPr>
              <a:buClr>
                <a:schemeClr val="tx2"/>
              </a:buClr>
            </a:pPr>
            <a:endParaRPr lang="en-US" altLang="zh-CN" dirty="0"/>
          </a:p>
          <a:p>
            <a:pPr>
              <a:buClr>
                <a:schemeClr val="tx2"/>
              </a:buClr>
            </a:pPr>
            <a:endParaRPr lang="en-US" altLang="zh-CN" dirty="0"/>
          </a:p>
          <a:p>
            <a:pPr>
              <a:buClr>
                <a:schemeClr val="tx2"/>
              </a:buClr>
            </a:pPr>
            <a:endParaRPr lang="en-US" altLang="zh-CN" dirty="0"/>
          </a:p>
          <a:p>
            <a:pPr>
              <a:buClr>
                <a:schemeClr val="tx2"/>
              </a:buClr>
            </a:pPr>
            <a:endParaRPr lang="en-US" altLang="zh-CN" dirty="0"/>
          </a:p>
          <a:p>
            <a:pPr>
              <a:buClr>
                <a:schemeClr val="tx2"/>
              </a:buClr>
            </a:pPr>
            <a:endParaRPr lang="en-US" altLang="zh-CN" dirty="0"/>
          </a:p>
          <a:p>
            <a:pPr>
              <a:buClr>
                <a:schemeClr val="tx2"/>
              </a:buClr>
            </a:pPr>
            <a:endParaRPr lang="en-US" altLang="zh-CN" dirty="0"/>
          </a:p>
          <a:p>
            <a:pPr>
              <a:buClr>
                <a:schemeClr val="tx2"/>
              </a:buClr>
            </a:pPr>
            <a:endParaRPr lang="en-US" altLang="zh-CN" dirty="0"/>
          </a:p>
          <a:p>
            <a:pPr>
              <a:buClr>
                <a:schemeClr val="tx2"/>
              </a:buClr>
            </a:pPr>
            <a:endParaRPr lang="en-US" altLang="zh-CN" dirty="0"/>
          </a:p>
          <a:p>
            <a:pPr>
              <a:buClr>
                <a:schemeClr val="tx2"/>
              </a:buClr>
            </a:pPr>
            <a:r>
              <a:rPr lang="en-US" altLang="zh-CN" dirty="0"/>
              <a:t>In 2016, Google DeepMind's </a:t>
            </a:r>
            <a:r>
              <a:rPr lang="en-US" altLang="zh-CN" dirty="0" err="1"/>
              <a:t>AlphaGo</a:t>
            </a:r>
            <a:r>
              <a:rPr lang="en-US" altLang="zh-CN" dirty="0"/>
              <a:t> program defeated (4-1) Lee </a:t>
            </a:r>
            <a:r>
              <a:rPr lang="en-US" altLang="zh-CN" dirty="0" err="1"/>
              <a:t>Sedol</a:t>
            </a:r>
            <a:r>
              <a:rPr lang="en-US" altLang="zh-CN" dirty="0"/>
              <a:t>, a 9-dan professional</a:t>
            </a:r>
          </a:p>
          <a:p>
            <a:pPr>
              <a:buClr>
                <a:schemeClr val="tx2"/>
              </a:buClr>
            </a:pPr>
            <a:endParaRPr lang="en-US" altLang="zh-CN" dirty="0"/>
          </a:p>
          <a:p>
            <a:pPr>
              <a:buClr>
                <a:schemeClr val="tx2"/>
              </a:buClr>
            </a:pPr>
            <a:endParaRPr lang="zh-CN" altLang="en-US" dirty="0"/>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4500" y="1071546"/>
            <a:ext cx="6903823" cy="4128486"/>
          </a:xfrm>
          <a:prstGeom prst="rect">
            <a:avLst/>
          </a:prstGeom>
        </p:spPr>
      </p:pic>
    </p:spTree>
    <p:extLst>
      <p:ext uri="{BB962C8B-B14F-4D97-AF65-F5344CB8AC3E}">
        <p14:creationId xmlns:p14="http://schemas.microsoft.com/office/powerpoint/2010/main" val="3202176253"/>
      </p:ext>
    </p:extLst>
  </p:cSld>
  <p:clrMapOvr>
    <a:masterClrMapping/>
  </p:clrMapOvr>
  <p:transition spd="slow"/>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IBM Watson (2011)</a:t>
            </a:r>
            <a:endParaRPr lang="zh-CN" altLang="en-US" dirty="0"/>
          </a:p>
        </p:txBody>
      </p:sp>
      <p:sp>
        <p:nvSpPr>
          <p:cNvPr id="3" name="内容占位符 2"/>
          <p:cNvSpPr>
            <a:spLocks noGrp="1"/>
          </p:cNvSpPr>
          <p:nvPr>
            <p:ph idx="1"/>
          </p:nvPr>
        </p:nvSpPr>
        <p:spPr>
          <a:xfrm>
            <a:off x="357158" y="1071546"/>
            <a:ext cx="8626204" cy="5429288"/>
          </a:xfrm>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pPr>
              <a:buClr>
                <a:schemeClr val="tx2"/>
              </a:buClr>
            </a:pPr>
            <a:r>
              <a:rPr lang="en-US" altLang="zh-CN" dirty="0"/>
              <a:t>In 2011, IBM Watson defeated two of the biggest winners (Brad Rutter and Ken Jennings) at the quiz show Jeopardy!</a:t>
            </a:r>
          </a:p>
          <a:p>
            <a:pPr marL="0" indent="0">
              <a:buNone/>
            </a:pPr>
            <a:endParaRPr lang="zh-CN" altLang="en-US" dirty="0"/>
          </a:p>
          <a:p>
            <a:endParaRPr lang="en-US" altLang="zh-CN" dirty="0"/>
          </a:p>
          <a:p>
            <a:endParaRPr lang="en-US" altLang="zh-CN" dirty="0"/>
          </a:p>
          <a:p>
            <a:pPr marL="0" indent="0">
              <a:buNone/>
            </a:pPr>
            <a:r>
              <a:rPr lang="en-US" altLang="zh-CN" dirty="0"/>
              <a:t>  </a:t>
            </a:r>
            <a:endParaRPr lang="zh-CN" altLang="en-US" dirty="0"/>
          </a:p>
        </p:txBody>
      </p:sp>
      <p:pic>
        <p:nvPicPr>
          <p:cNvPr id="5" name="图片 4"/>
          <p:cNvPicPr>
            <a:picLocks noChangeAspect="1"/>
          </p:cNvPicPr>
          <p:nvPr/>
        </p:nvPicPr>
        <p:blipFill>
          <a:blip r:embed="rId2"/>
          <a:stretch>
            <a:fillRect/>
          </a:stretch>
        </p:blipFill>
        <p:spPr>
          <a:xfrm>
            <a:off x="1084567" y="1324423"/>
            <a:ext cx="7026995" cy="3951912"/>
          </a:xfrm>
          <a:prstGeom prst="rect">
            <a:avLst/>
          </a:prstGeom>
        </p:spPr>
      </p:pic>
    </p:spTree>
    <p:extLst>
      <p:ext uri="{BB962C8B-B14F-4D97-AF65-F5344CB8AC3E}">
        <p14:creationId xmlns:p14="http://schemas.microsoft.com/office/powerpoint/2010/main" val="227336291"/>
      </p:ext>
    </p:extLst>
  </p:cSld>
  <p:clrMapOvr>
    <a:masterClrMapping/>
  </p:clrMapOvr>
  <p:transition spd="slow"/>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内容占位符 24">
            <a:extLst>
              <a:ext uri="{FF2B5EF4-FFF2-40B4-BE49-F238E27FC236}">
                <a16:creationId xmlns:a16="http://schemas.microsoft.com/office/drawing/2014/main" id="{39DA36C6-D9E9-4C5A-B00C-1A9E8F7F7C2C}"/>
              </a:ext>
            </a:extLst>
          </p:cNvPr>
          <p:cNvSpPr>
            <a:spLocks noGrp="1"/>
          </p:cNvSpPr>
          <p:nvPr>
            <p:ph idx="1"/>
          </p:nvPr>
        </p:nvSpPr>
        <p:spPr/>
        <p:txBody>
          <a:bodyPr/>
          <a:lstStyle/>
          <a:p>
            <a:r>
              <a:rPr lang="zh-CN" altLang="zh-CN" dirty="0"/>
              <a:t>主要讲述人工智能中的核心概念、方法和技术。目的是使学生能够建立起对于人工智能的总体认识，为以后进入人工智能各分支的学习和研究奠定基础</a:t>
            </a:r>
            <a:r>
              <a:rPr lang="zh-CN" altLang="en-US" dirty="0"/>
              <a:t>。</a:t>
            </a:r>
            <a:endParaRPr lang="en-US" altLang="zh-CN" dirty="0"/>
          </a:p>
          <a:p>
            <a:pPr marL="400050" lvl="1" indent="0">
              <a:buNone/>
            </a:pPr>
            <a:endParaRPr lang="en-US" altLang="zh-CN" dirty="0"/>
          </a:p>
          <a:p>
            <a:pPr marL="400050" lvl="1" indent="0">
              <a:buNone/>
            </a:pPr>
            <a:r>
              <a:rPr lang="en-US" altLang="zh-CN" dirty="0"/>
              <a:t>1. </a:t>
            </a:r>
            <a:r>
              <a:rPr lang="zh-CN" altLang="zh-CN" dirty="0"/>
              <a:t>学习符号式人工智能的基本思想，重点掌握问题求解方法，搜索技术，知识表示方法，和经典逻辑推理方法。</a:t>
            </a:r>
            <a:endParaRPr lang="zh-CN" altLang="zh-CN" sz="2400" dirty="0"/>
          </a:p>
          <a:p>
            <a:pPr marL="400050" lvl="1" indent="0">
              <a:buNone/>
            </a:pPr>
            <a:r>
              <a:rPr lang="en-US" altLang="zh-CN" dirty="0"/>
              <a:t>2. </a:t>
            </a:r>
            <a:r>
              <a:rPr lang="zh-CN" altLang="zh-CN" dirty="0"/>
              <a:t>学习连接主义的基本思想，重点掌握人工神经网络的各种拓扑结构及其学习算法。</a:t>
            </a:r>
            <a:endParaRPr lang="zh-CN" altLang="zh-CN" sz="2400" dirty="0"/>
          </a:p>
          <a:p>
            <a:pPr marL="400050" lvl="1" indent="0">
              <a:buNone/>
            </a:pPr>
            <a:r>
              <a:rPr lang="en-US" altLang="zh-CN" dirty="0"/>
              <a:t>3. </a:t>
            </a:r>
            <a:r>
              <a:rPr lang="zh-CN" altLang="zh-CN" dirty="0"/>
              <a:t>学习机器学习的概念和主要方法，重点在于监督学习和非监督学习的一些主流方法。</a:t>
            </a:r>
            <a:endParaRPr lang="zh-CN" altLang="zh-CN" sz="2400" dirty="0"/>
          </a:p>
          <a:p>
            <a:pPr marL="400050" lvl="1" indent="0">
              <a:buNone/>
            </a:pPr>
            <a:r>
              <a:rPr lang="en-US" altLang="zh-CN" dirty="0"/>
              <a:t>4. </a:t>
            </a:r>
            <a:r>
              <a:rPr lang="zh-CN" altLang="zh-CN" dirty="0"/>
              <a:t>学习规划、不确定知识与推理的基本思想和主要方法。主要内容包括概率和贝叶斯网络。</a:t>
            </a:r>
            <a:endParaRPr lang="zh-CN" altLang="zh-CN" sz="2400" dirty="0"/>
          </a:p>
          <a:p>
            <a:pPr marL="400050" lvl="1" indent="0">
              <a:buNone/>
            </a:pPr>
            <a:r>
              <a:rPr lang="en-US" altLang="zh-CN" dirty="0"/>
              <a:t>5. </a:t>
            </a:r>
            <a:r>
              <a:rPr lang="zh-CN" altLang="zh-CN" dirty="0"/>
              <a:t>培养应用人工智能思想、方法与技术解决问题的能力和一定的创新能力</a:t>
            </a:r>
            <a:r>
              <a:rPr lang="en-US" altLang="zh-CN" dirty="0"/>
              <a:t>(</a:t>
            </a:r>
            <a:r>
              <a:rPr lang="zh-CN" altLang="zh-CN" dirty="0"/>
              <a:t>一般掌握</a:t>
            </a:r>
            <a:r>
              <a:rPr lang="en-US" altLang="zh-CN" dirty="0"/>
              <a:t>)</a:t>
            </a:r>
            <a:r>
              <a:rPr lang="zh-CN" altLang="zh-CN" dirty="0"/>
              <a:t>。</a:t>
            </a:r>
            <a:endParaRPr lang="zh-CN" altLang="zh-CN" sz="2400" dirty="0"/>
          </a:p>
          <a:p>
            <a:pPr marL="400050" lvl="1" indent="0">
              <a:buNone/>
            </a:pPr>
            <a:r>
              <a:rPr lang="en-US" altLang="zh-CN" dirty="0"/>
              <a:t>6. </a:t>
            </a:r>
            <a:r>
              <a:rPr lang="zh-CN" altLang="zh-CN" dirty="0"/>
              <a:t>人工智能的最新进展</a:t>
            </a:r>
            <a:r>
              <a:rPr lang="en-US" altLang="zh-CN" dirty="0"/>
              <a:t>(</a:t>
            </a:r>
            <a:r>
              <a:rPr lang="zh-CN" altLang="zh-CN" dirty="0"/>
              <a:t>一般了解</a:t>
            </a:r>
            <a:r>
              <a:rPr lang="en-US" altLang="zh-CN" dirty="0"/>
              <a:t>)</a:t>
            </a:r>
            <a:r>
              <a:rPr lang="zh-CN" altLang="zh-CN" dirty="0"/>
              <a:t>。</a:t>
            </a:r>
            <a:endParaRPr lang="zh-CN" altLang="zh-CN" sz="2400" dirty="0"/>
          </a:p>
          <a:p>
            <a:pPr lvl="1"/>
            <a:endParaRPr lang="zh-CN" altLang="en-US" dirty="0"/>
          </a:p>
        </p:txBody>
      </p:sp>
      <p:sp>
        <p:nvSpPr>
          <p:cNvPr id="2" name="标题 1">
            <a:extLst>
              <a:ext uri="{FF2B5EF4-FFF2-40B4-BE49-F238E27FC236}">
                <a16:creationId xmlns:a16="http://schemas.microsoft.com/office/drawing/2014/main" id="{9D2EC15F-F5DD-4456-AAE6-62345C0A7D9A}"/>
              </a:ext>
            </a:extLst>
          </p:cNvPr>
          <p:cNvSpPr>
            <a:spLocks noGrp="1"/>
          </p:cNvSpPr>
          <p:nvPr>
            <p:ph type="title"/>
          </p:nvPr>
        </p:nvSpPr>
        <p:spPr/>
        <p:txBody>
          <a:bodyPr/>
          <a:lstStyle/>
          <a:p>
            <a:r>
              <a:rPr lang="en-US" altLang="zh-CN" dirty="0"/>
              <a:t>Motivations</a:t>
            </a:r>
            <a:endParaRPr lang="zh-CN" altLang="en-US" dirty="0"/>
          </a:p>
        </p:txBody>
      </p:sp>
    </p:spTree>
    <p:extLst>
      <p:ext uri="{BB962C8B-B14F-4D97-AF65-F5344CB8AC3E}">
        <p14:creationId xmlns:p14="http://schemas.microsoft.com/office/powerpoint/2010/main" val="691838657"/>
      </p:ext>
    </p:extLst>
  </p:cSld>
  <p:clrMapOvr>
    <a:masterClrMapping/>
  </p:clrMapOvr>
  <p:transition spd="slow"/>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Autonomous driving</a:t>
            </a:r>
            <a:endParaRPr lang="zh-CN" altLang="en-US" dirty="0"/>
          </a:p>
        </p:txBody>
      </p:sp>
      <p:sp>
        <p:nvSpPr>
          <p:cNvPr id="3" name="内容占位符 2"/>
          <p:cNvSpPr>
            <a:spLocks noGrp="1"/>
          </p:cNvSpPr>
          <p:nvPr>
            <p:ph idx="1"/>
          </p:nvPr>
        </p:nvSpPr>
        <p:spPr>
          <a:xfrm>
            <a:off x="357158" y="1071546"/>
            <a:ext cx="8786842" cy="5429288"/>
          </a:xfrm>
        </p:spPr>
        <p:txBody>
          <a:bodyPr/>
          <a:lstStyle/>
          <a:p>
            <a:endParaRPr lang="en-US" altLang="zh-CN" dirty="0"/>
          </a:p>
          <a:p>
            <a:endParaRPr lang="en-US" altLang="zh-CN" dirty="0"/>
          </a:p>
          <a:p>
            <a:endParaRPr lang="en-US" altLang="zh-CN" dirty="0"/>
          </a:p>
          <a:p>
            <a:endParaRPr lang="en-US" altLang="zh-CN" dirty="0"/>
          </a:p>
          <a:p>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a:buClr>
                <a:schemeClr val="tx2"/>
              </a:buClr>
            </a:pPr>
            <a:r>
              <a:rPr lang="en-US" altLang="zh-CN" dirty="0"/>
              <a:t>The DARPA Grand Challenge: a prize competition for driverless cars: Stanford won in 2005, CMU in 2007</a:t>
            </a:r>
          </a:p>
          <a:p>
            <a:pPr>
              <a:buClr>
                <a:schemeClr val="tx2"/>
              </a:buClr>
            </a:pPr>
            <a:r>
              <a:rPr lang="en-US" altLang="zh-CN" dirty="0"/>
              <a:t>In 2009, Google started a self-driving car program, and since then, their self-driving cars have driven over 1 million miles</a:t>
            </a:r>
            <a:endParaRPr lang="zh-CN" altLang="en-US" dirty="0"/>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87843" y="956104"/>
            <a:ext cx="5968314" cy="3580988"/>
          </a:xfrm>
          <a:prstGeom prst="rect">
            <a:avLst/>
          </a:prstGeom>
        </p:spPr>
      </p:pic>
    </p:spTree>
    <p:extLst>
      <p:ext uri="{BB962C8B-B14F-4D97-AF65-F5344CB8AC3E}">
        <p14:creationId xmlns:p14="http://schemas.microsoft.com/office/powerpoint/2010/main" val="279783365"/>
      </p:ext>
    </p:extLst>
  </p:cSld>
  <p:clrMapOvr>
    <a:masterClrMapping/>
  </p:clrMapOvr>
  <p:transition spd="slow"/>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2EC15F-F5DD-4456-AAE6-62345C0A7D9A}"/>
              </a:ext>
            </a:extLst>
          </p:cNvPr>
          <p:cNvSpPr>
            <a:spLocks noGrp="1"/>
          </p:cNvSpPr>
          <p:nvPr>
            <p:ph type="title"/>
          </p:nvPr>
        </p:nvSpPr>
        <p:spPr/>
        <p:txBody>
          <a:bodyPr/>
          <a:lstStyle/>
          <a:p>
            <a:r>
              <a:rPr lang="en-US" altLang="zh-CN" dirty="0"/>
              <a:t>Machine translation</a:t>
            </a:r>
            <a:endParaRPr lang="zh-CN" altLang="en-US" dirty="0"/>
          </a:p>
        </p:txBody>
      </p:sp>
      <p:sp>
        <p:nvSpPr>
          <p:cNvPr id="3" name="内容占位符 2">
            <a:extLst>
              <a:ext uri="{FF2B5EF4-FFF2-40B4-BE49-F238E27FC236}">
                <a16:creationId xmlns:a16="http://schemas.microsoft.com/office/drawing/2014/main" id="{446E0519-9E5B-4B67-A66F-50199979D057}"/>
              </a:ext>
            </a:extLst>
          </p:cNvPr>
          <p:cNvSpPr>
            <a:spLocks noGrp="1"/>
          </p:cNvSpPr>
          <p:nvPr>
            <p:ph idx="1"/>
          </p:nvPr>
        </p:nvSpPr>
        <p:spPr>
          <a:xfrm>
            <a:off x="357157" y="1071546"/>
            <a:ext cx="8613847" cy="5429288"/>
          </a:xfrm>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pPr marL="0" indent="0">
              <a:buNone/>
            </a:pPr>
            <a:endParaRPr lang="en-US" altLang="zh-CN" dirty="0"/>
          </a:p>
          <a:p>
            <a:endParaRPr lang="en-US" altLang="zh-CN" dirty="0"/>
          </a:p>
          <a:p>
            <a:pPr marL="0" indent="0">
              <a:buNone/>
            </a:pPr>
            <a:endParaRPr lang="en-US" altLang="zh-CN" dirty="0"/>
          </a:p>
          <a:p>
            <a:pPr>
              <a:buClr>
                <a:schemeClr val="tx2"/>
              </a:buClr>
            </a:pPr>
            <a:r>
              <a:rPr lang="en-US" altLang="zh-CN" dirty="0"/>
              <a:t>As of 2017, Google Translate supports over 100 languages and serves over 500 million people daily.</a:t>
            </a:r>
            <a:endParaRPr lang="en-US" altLang="zh-CN" dirty="0">
              <a:solidFill>
                <a:schemeClr val="tx1">
                  <a:lumMod val="50000"/>
                  <a:lumOff val="50000"/>
                </a:schemeClr>
              </a:solidFill>
            </a:endParaRPr>
          </a:p>
        </p:txBody>
      </p:sp>
      <p:pic>
        <p:nvPicPr>
          <p:cNvPr id="5" name="图片 4"/>
          <p:cNvPicPr>
            <a:picLocks noChangeAspect="1"/>
          </p:cNvPicPr>
          <p:nvPr/>
        </p:nvPicPr>
        <p:blipFill>
          <a:blip r:embed="rId2"/>
          <a:stretch>
            <a:fillRect/>
          </a:stretch>
        </p:blipFill>
        <p:spPr>
          <a:xfrm>
            <a:off x="642127" y="1433826"/>
            <a:ext cx="7859746" cy="3261742"/>
          </a:xfrm>
          <a:prstGeom prst="rect">
            <a:avLst/>
          </a:prstGeom>
        </p:spPr>
      </p:pic>
    </p:spTree>
    <p:extLst>
      <p:ext uri="{BB962C8B-B14F-4D97-AF65-F5344CB8AC3E}">
        <p14:creationId xmlns:p14="http://schemas.microsoft.com/office/powerpoint/2010/main" val="63648934"/>
      </p:ext>
    </p:extLst>
  </p:cSld>
  <p:clrMapOvr>
    <a:masterClrMapping/>
  </p:clrMapOvr>
  <p:transition spd="slow"/>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457CCB-BB1A-41B8-AFBE-EF6A45DFA6DF}"/>
              </a:ext>
            </a:extLst>
          </p:cNvPr>
          <p:cNvSpPr>
            <a:spLocks noGrp="1"/>
          </p:cNvSpPr>
          <p:nvPr>
            <p:ph type="title"/>
          </p:nvPr>
        </p:nvSpPr>
        <p:spPr/>
        <p:txBody>
          <a:bodyPr/>
          <a:lstStyle/>
          <a:p>
            <a:r>
              <a:rPr lang="en-US" altLang="zh-CN" dirty="0"/>
              <a:t>Virtual assistants</a:t>
            </a:r>
            <a:endParaRPr lang="zh-CN" altLang="en-US" dirty="0"/>
          </a:p>
        </p:txBody>
      </p:sp>
      <p:sp>
        <p:nvSpPr>
          <p:cNvPr id="3" name="内容占位符 2">
            <a:extLst>
              <a:ext uri="{FF2B5EF4-FFF2-40B4-BE49-F238E27FC236}">
                <a16:creationId xmlns:a16="http://schemas.microsoft.com/office/drawing/2014/main" id="{446E0519-9E5B-4B67-A66F-50199979D057}"/>
              </a:ext>
            </a:extLst>
          </p:cNvPr>
          <p:cNvSpPr txBox="1">
            <a:spLocks/>
          </p:cNvSpPr>
          <p:nvPr/>
        </p:nvSpPr>
        <p:spPr>
          <a:xfrm>
            <a:off x="357158" y="1071546"/>
            <a:ext cx="8429684" cy="5429288"/>
          </a:xfrm>
          <a:prstGeom prst="rect">
            <a:avLst/>
          </a:prstGeom>
        </p:spPr>
        <p:txBody>
          <a:bodyPr/>
          <a:lstStyle>
            <a:lvl1pPr marL="342900" indent="-342900" algn="l" rtl="0" eaLnBrk="1" fontAlgn="base" hangingPunct="1">
              <a:spcBef>
                <a:spcPct val="20000"/>
              </a:spcBef>
              <a:spcAft>
                <a:spcPct val="0"/>
              </a:spcAft>
              <a:buClr>
                <a:schemeClr val="bg2"/>
              </a:buClr>
              <a:buSzPct val="70000"/>
              <a:buFont typeface="Wingdings" panose="05000000000000000000" pitchFamily="2" charset="2"/>
              <a:buChar char="l"/>
              <a:defRPr kumimoji="1" sz="2400">
                <a:solidFill>
                  <a:schemeClr val="tx1"/>
                </a:solidFill>
                <a:latin typeface="+mn-lt"/>
                <a:ea typeface="+mn-ea"/>
                <a:cs typeface="宋体" charset="0"/>
              </a:defRPr>
            </a:lvl1pPr>
            <a:lvl2pPr marL="742950" indent="-285750" algn="l" rtl="0" eaLnBrk="1" fontAlgn="base" hangingPunct="1">
              <a:spcBef>
                <a:spcPct val="20000"/>
              </a:spcBef>
              <a:spcAft>
                <a:spcPct val="0"/>
              </a:spcAft>
              <a:buClr>
                <a:schemeClr val="accent1"/>
              </a:buClr>
              <a:buSzPct val="150000"/>
              <a:buChar char="•"/>
              <a:defRPr kumimoji="1" sz="2000">
                <a:solidFill>
                  <a:schemeClr val="tx1"/>
                </a:solidFill>
                <a:latin typeface="+mn-lt"/>
                <a:ea typeface="+mn-ea"/>
              </a:defRPr>
            </a:lvl2pPr>
            <a:lvl3pPr marL="1143000" indent="-228600" algn="l" rtl="0" eaLnBrk="1" fontAlgn="base" hangingPunct="1">
              <a:spcBef>
                <a:spcPct val="20000"/>
              </a:spcBef>
              <a:spcAft>
                <a:spcPct val="0"/>
              </a:spcAft>
              <a:buClr>
                <a:schemeClr val="tx1"/>
              </a:buClr>
              <a:buSzPct val="150000"/>
              <a:buChar char="•"/>
              <a:defRPr kumimoji="1">
                <a:solidFill>
                  <a:schemeClr val="tx1"/>
                </a:solidFill>
                <a:latin typeface="+mn-lt"/>
                <a:ea typeface="+mn-ea"/>
              </a:defRPr>
            </a:lvl3pPr>
            <a:lvl4pPr marL="1600200" indent="-228600" algn="l" rtl="0" eaLnBrk="1" fontAlgn="base" hangingPunct="1">
              <a:spcBef>
                <a:spcPct val="20000"/>
              </a:spcBef>
              <a:spcAft>
                <a:spcPct val="0"/>
              </a:spcAft>
              <a:buClr>
                <a:schemeClr val="tx2"/>
              </a:buClr>
              <a:buSzPct val="150000"/>
              <a:buChar char="•"/>
              <a:defRPr kumimoji="1" sz="1600">
                <a:solidFill>
                  <a:schemeClr val="tx1"/>
                </a:solidFill>
                <a:latin typeface="+mn-lt"/>
                <a:ea typeface="+mn-ea"/>
              </a:defRPr>
            </a:lvl4pPr>
            <a:lvl5pPr marL="2057400" indent="-228600" algn="l" rtl="0" eaLnBrk="1" fontAlgn="base" hangingPunct="1">
              <a:spcBef>
                <a:spcPct val="20000"/>
              </a:spcBef>
              <a:spcAft>
                <a:spcPct val="0"/>
              </a:spcAft>
              <a:buClr>
                <a:schemeClr val="folHlink"/>
              </a:buClr>
              <a:buSzPct val="150000"/>
              <a:buChar char="•"/>
              <a:defRPr kumimoji="1" sz="1600">
                <a:solidFill>
                  <a:schemeClr val="tx1"/>
                </a:solidFill>
                <a:latin typeface="+mn-lt"/>
                <a:ea typeface="+mn-ea"/>
              </a:defRPr>
            </a:lvl5pPr>
            <a:lvl6pPr marL="2514600" indent="-228600" algn="l" rtl="0" eaLnBrk="1" fontAlgn="base" hangingPunct="1">
              <a:spcBef>
                <a:spcPct val="20000"/>
              </a:spcBef>
              <a:spcAft>
                <a:spcPct val="0"/>
              </a:spcAft>
              <a:buClr>
                <a:schemeClr val="folHlink"/>
              </a:buClr>
              <a:buSzPct val="150000"/>
              <a:buChar char="•"/>
              <a:defRPr sz="2000">
                <a:solidFill>
                  <a:schemeClr val="tx1"/>
                </a:solidFill>
                <a:latin typeface="+mn-lt"/>
                <a:ea typeface="+mn-ea"/>
              </a:defRPr>
            </a:lvl6pPr>
            <a:lvl7pPr marL="2971800" indent="-228600" algn="l" rtl="0" eaLnBrk="1" fontAlgn="base" hangingPunct="1">
              <a:spcBef>
                <a:spcPct val="20000"/>
              </a:spcBef>
              <a:spcAft>
                <a:spcPct val="0"/>
              </a:spcAft>
              <a:buClr>
                <a:schemeClr val="folHlink"/>
              </a:buClr>
              <a:buSzPct val="150000"/>
              <a:buChar char="•"/>
              <a:defRPr sz="2000">
                <a:solidFill>
                  <a:schemeClr val="tx1"/>
                </a:solidFill>
                <a:latin typeface="+mn-lt"/>
                <a:ea typeface="+mn-ea"/>
              </a:defRPr>
            </a:lvl7pPr>
            <a:lvl8pPr marL="3429000" indent="-228600" algn="l" rtl="0" eaLnBrk="1" fontAlgn="base" hangingPunct="1">
              <a:spcBef>
                <a:spcPct val="20000"/>
              </a:spcBef>
              <a:spcAft>
                <a:spcPct val="0"/>
              </a:spcAft>
              <a:buClr>
                <a:schemeClr val="folHlink"/>
              </a:buClr>
              <a:buSzPct val="150000"/>
              <a:buChar char="•"/>
              <a:defRPr sz="2000">
                <a:solidFill>
                  <a:schemeClr val="tx1"/>
                </a:solidFill>
                <a:latin typeface="+mn-lt"/>
                <a:ea typeface="+mn-ea"/>
              </a:defRPr>
            </a:lvl8pPr>
            <a:lvl9pPr marL="3886200" indent="-228600" algn="l" rtl="0" eaLnBrk="1" fontAlgn="base" hangingPunct="1">
              <a:spcBef>
                <a:spcPct val="20000"/>
              </a:spcBef>
              <a:spcAft>
                <a:spcPct val="0"/>
              </a:spcAft>
              <a:buClr>
                <a:schemeClr val="folHlink"/>
              </a:buClr>
              <a:buSzPct val="150000"/>
              <a:buChar char="•"/>
              <a:defRPr sz="2000">
                <a:solidFill>
                  <a:schemeClr val="tx1"/>
                </a:solidFill>
                <a:latin typeface="+mn-lt"/>
                <a:ea typeface="+mn-ea"/>
              </a:defRPr>
            </a:lvl9pPr>
          </a:lstStyle>
          <a:p>
            <a:endParaRPr lang="en-US" altLang="zh-CN" kern="0" dirty="0">
              <a:solidFill>
                <a:schemeClr val="tx1">
                  <a:lumMod val="50000"/>
                  <a:lumOff val="50000"/>
                </a:schemeClr>
              </a:solidFill>
            </a:endParaRPr>
          </a:p>
          <a:p>
            <a:endParaRPr lang="en-US" altLang="zh-CN" kern="0" dirty="0">
              <a:solidFill>
                <a:schemeClr val="tx1">
                  <a:lumMod val="50000"/>
                  <a:lumOff val="50000"/>
                </a:schemeClr>
              </a:solidFill>
            </a:endParaRPr>
          </a:p>
          <a:p>
            <a:endParaRPr lang="en-US" altLang="zh-CN" kern="0" dirty="0">
              <a:solidFill>
                <a:schemeClr val="tx1">
                  <a:lumMod val="50000"/>
                  <a:lumOff val="50000"/>
                </a:schemeClr>
              </a:solidFill>
            </a:endParaRPr>
          </a:p>
          <a:p>
            <a:endParaRPr lang="en-US" altLang="zh-CN" kern="0" dirty="0">
              <a:solidFill>
                <a:schemeClr val="tx1">
                  <a:lumMod val="50000"/>
                  <a:lumOff val="50000"/>
                </a:schemeClr>
              </a:solidFill>
            </a:endParaRPr>
          </a:p>
          <a:p>
            <a:endParaRPr lang="en-US" altLang="zh-CN" kern="0" dirty="0">
              <a:solidFill>
                <a:schemeClr val="tx1">
                  <a:lumMod val="50000"/>
                  <a:lumOff val="50000"/>
                </a:schemeClr>
              </a:solidFill>
            </a:endParaRPr>
          </a:p>
          <a:p>
            <a:endParaRPr lang="en-US" altLang="zh-CN" kern="0" dirty="0">
              <a:solidFill>
                <a:schemeClr val="tx1">
                  <a:lumMod val="50000"/>
                  <a:lumOff val="50000"/>
                </a:schemeClr>
              </a:solidFill>
            </a:endParaRPr>
          </a:p>
          <a:p>
            <a:endParaRPr lang="en-US" altLang="zh-CN" kern="0" dirty="0">
              <a:solidFill>
                <a:schemeClr val="tx1">
                  <a:lumMod val="50000"/>
                  <a:lumOff val="50000"/>
                </a:schemeClr>
              </a:solidFill>
            </a:endParaRPr>
          </a:p>
          <a:p>
            <a:endParaRPr lang="en-US" altLang="zh-CN" kern="0" dirty="0">
              <a:solidFill>
                <a:schemeClr val="tx1">
                  <a:lumMod val="50000"/>
                  <a:lumOff val="50000"/>
                </a:schemeClr>
              </a:solidFill>
            </a:endParaRPr>
          </a:p>
          <a:p>
            <a:pPr marL="0" indent="0">
              <a:buNone/>
            </a:pPr>
            <a:endParaRPr lang="en-US" altLang="zh-CN" kern="0" dirty="0">
              <a:solidFill>
                <a:schemeClr val="tx1">
                  <a:lumMod val="50000"/>
                  <a:lumOff val="50000"/>
                </a:schemeClr>
              </a:solidFill>
            </a:endParaRPr>
          </a:p>
          <a:p>
            <a:pPr marL="0" indent="0">
              <a:buNone/>
            </a:pPr>
            <a:endParaRPr lang="en-US" altLang="zh-CN" kern="0" dirty="0">
              <a:solidFill>
                <a:schemeClr val="tx1">
                  <a:lumMod val="50000"/>
                  <a:lumOff val="50000"/>
                </a:schemeClr>
              </a:solidFill>
            </a:endParaRPr>
          </a:p>
          <a:p>
            <a:pPr>
              <a:buClr>
                <a:schemeClr val="tx2"/>
              </a:buClr>
            </a:pPr>
            <a:r>
              <a:rPr lang="en-US" altLang="zh-CN" dirty="0"/>
              <a:t>They can help find useful information when people ask for it using their voice.</a:t>
            </a:r>
            <a:endParaRPr lang="zh-CN" altLang="zh-CN" dirty="0"/>
          </a:p>
          <a:p>
            <a:endParaRPr lang="en-US" altLang="zh-CN" kern="0" dirty="0">
              <a:solidFill>
                <a:schemeClr val="tx1">
                  <a:lumMod val="50000"/>
                  <a:lumOff val="50000"/>
                </a:schemeClr>
              </a:solidFill>
            </a:endParaRPr>
          </a:p>
          <a:p>
            <a:pPr marL="0" indent="0">
              <a:buNone/>
            </a:pPr>
            <a:endParaRPr lang="en-US" altLang="zh-CN" kern="0" dirty="0">
              <a:solidFill>
                <a:srgbClr val="FF0000"/>
              </a:solidFill>
            </a:endParaRPr>
          </a:p>
        </p:txBody>
      </p:sp>
      <p:pic>
        <p:nvPicPr>
          <p:cNvPr id="11"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13347" y="1387504"/>
            <a:ext cx="6317306" cy="37030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9954065"/>
      </p:ext>
    </p:extLst>
  </p:cSld>
  <p:clrMapOvr>
    <a:masterClrMapping/>
  </p:clrMapOvr>
  <p:transition spd="slow"/>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457CCB-BB1A-41B8-AFBE-EF6A45DFA6DF}"/>
              </a:ext>
            </a:extLst>
          </p:cNvPr>
          <p:cNvSpPr>
            <a:spLocks noGrp="1"/>
          </p:cNvSpPr>
          <p:nvPr>
            <p:ph type="title"/>
          </p:nvPr>
        </p:nvSpPr>
        <p:spPr/>
        <p:txBody>
          <a:bodyPr/>
          <a:lstStyle/>
          <a:p>
            <a:br>
              <a:rPr lang="en-US" altLang="zh-CN" dirty="0"/>
            </a:br>
            <a:r>
              <a:rPr lang="en-US" altLang="zh-CN" dirty="0"/>
              <a:t>Microsoft </a:t>
            </a:r>
            <a:r>
              <a:rPr lang="en-US" altLang="zh-CN" dirty="0" err="1"/>
              <a:t>Xiaobice</a:t>
            </a:r>
            <a:endParaRPr lang="zh-CN" altLang="en-US" dirty="0"/>
          </a:p>
        </p:txBody>
      </p:sp>
      <p:sp>
        <p:nvSpPr>
          <p:cNvPr id="3" name="内容占位符 2">
            <a:extLst>
              <a:ext uri="{FF2B5EF4-FFF2-40B4-BE49-F238E27FC236}">
                <a16:creationId xmlns:a16="http://schemas.microsoft.com/office/drawing/2014/main" id="{446E0519-9E5B-4B67-A66F-50199979D057}"/>
              </a:ext>
            </a:extLst>
          </p:cNvPr>
          <p:cNvSpPr txBox="1">
            <a:spLocks/>
          </p:cNvSpPr>
          <p:nvPr/>
        </p:nvSpPr>
        <p:spPr>
          <a:xfrm>
            <a:off x="357158" y="1071546"/>
            <a:ext cx="8429684" cy="5429288"/>
          </a:xfrm>
          <a:prstGeom prst="rect">
            <a:avLst/>
          </a:prstGeom>
        </p:spPr>
        <p:txBody>
          <a:bodyPr/>
          <a:lstStyle>
            <a:lvl1pPr marL="342900" indent="-342900" algn="l" rtl="0" eaLnBrk="1" fontAlgn="base" hangingPunct="1">
              <a:spcBef>
                <a:spcPct val="20000"/>
              </a:spcBef>
              <a:spcAft>
                <a:spcPct val="0"/>
              </a:spcAft>
              <a:buClr>
                <a:schemeClr val="bg2"/>
              </a:buClr>
              <a:buSzPct val="70000"/>
              <a:buFont typeface="Wingdings" panose="05000000000000000000" pitchFamily="2" charset="2"/>
              <a:buChar char="l"/>
              <a:defRPr kumimoji="1" sz="2400">
                <a:solidFill>
                  <a:schemeClr val="tx1"/>
                </a:solidFill>
                <a:latin typeface="+mn-lt"/>
                <a:ea typeface="+mn-ea"/>
                <a:cs typeface="宋体" charset="0"/>
              </a:defRPr>
            </a:lvl1pPr>
            <a:lvl2pPr marL="742950" indent="-285750" algn="l" rtl="0" eaLnBrk="1" fontAlgn="base" hangingPunct="1">
              <a:spcBef>
                <a:spcPct val="20000"/>
              </a:spcBef>
              <a:spcAft>
                <a:spcPct val="0"/>
              </a:spcAft>
              <a:buClr>
                <a:schemeClr val="accent1"/>
              </a:buClr>
              <a:buSzPct val="150000"/>
              <a:buChar char="•"/>
              <a:defRPr kumimoji="1" sz="2000">
                <a:solidFill>
                  <a:schemeClr val="tx1"/>
                </a:solidFill>
                <a:latin typeface="+mn-lt"/>
                <a:ea typeface="+mn-ea"/>
              </a:defRPr>
            </a:lvl2pPr>
            <a:lvl3pPr marL="1143000" indent="-228600" algn="l" rtl="0" eaLnBrk="1" fontAlgn="base" hangingPunct="1">
              <a:spcBef>
                <a:spcPct val="20000"/>
              </a:spcBef>
              <a:spcAft>
                <a:spcPct val="0"/>
              </a:spcAft>
              <a:buClr>
                <a:schemeClr val="tx1"/>
              </a:buClr>
              <a:buSzPct val="150000"/>
              <a:buChar char="•"/>
              <a:defRPr kumimoji="1">
                <a:solidFill>
                  <a:schemeClr val="tx1"/>
                </a:solidFill>
                <a:latin typeface="+mn-lt"/>
                <a:ea typeface="+mn-ea"/>
              </a:defRPr>
            </a:lvl3pPr>
            <a:lvl4pPr marL="1600200" indent="-228600" algn="l" rtl="0" eaLnBrk="1" fontAlgn="base" hangingPunct="1">
              <a:spcBef>
                <a:spcPct val="20000"/>
              </a:spcBef>
              <a:spcAft>
                <a:spcPct val="0"/>
              </a:spcAft>
              <a:buClr>
                <a:schemeClr val="tx2"/>
              </a:buClr>
              <a:buSzPct val="150000"/>
              <a:buChar char="•"/>
              <a:defRPr kumimoji="1" sz="1600">
                <a:solidFill>
                  <a:schemeClr val="tx1"/>
                </a:solidFill>
                <a:latin typeface="+mn-lt"/>
                <a:ea typeface="+mn-ea"/>
              </a:defRPr>
            </a:lvl4pPr>
            <a:lvl5pPr marL="2057400" indent="-228600" algn="l" rtl="0" eaLnBrk="1" fontAlgn="base" hangingPunct="1">
              <a:spcBef>
                <a:spcPct val="20000"/>
              </a:spcBef>
              <a:spcAft>
                <a:spcPct val="0"/>
              </a:spcAft>
              <a:buClr>
                <a:schemeClr val="folHlink"/>
              </a:buClr>
              <a:buSzPct val="150000"/>
              <a:buChar char="•"/>
              <a:defRPr kumimoji="1" sz="1600">
                <a:solidFill>
                  <a:schemeClr val="tx1"/>
                </a:solidFill>
                <a:latin typeface="+mn-lt"/>
                <a:ea typeface="+mn-ea"/>
              </a:defRPr>
            </a:lvl5pPr>
            <a:lvl6pPr marL="2514600" indent="-228600" algn="l" rtl="0" eaLnBrk="1" fontAlgn="base" hangingPunct="1">
              <a:spcBef>
                <a:spcPct val="20000"/>
              </a:spcBef>
              <a:spcAft>
                <a:spcPct val="0"/>
              </a:spcAft>
              <a:buClr>
                <a:schemeClr val="folHlink"/>
              </a:buClr>
              <a:buSzPct val="150000"/>
              <a:buChar char="•"/>
              <a:defRPr sz="2000">
                <a:solidFill>
                  <a:schemeClr val="tx1"/>
                </a:solidFill>
                <a:latin typeface="+mn-lt"/>
                <a:ea typeface="+mn-ea"/>
              </a:defRPr>
            </a:lvl6pPr>
            <a:lvl7pPr marL="2971800" indent="-228600" algn="l" rtl="0" eaLnBrk="1" fontAlgn="base" hangingPunct="1">
              <a:spcBef>
                <a:spcPct val="20000"/>
              </a:spcBef>
              <a:spcAft>
                <a:spcPct val="0"/>
              </a:spcAft>
              <a:buClr>
                <a:schemeClr val="folHlink"/>
              </a:buClr>
              <a:buSzPct val="150000"/>
              <a:buChar char="•"/>
              <a:defRPr sz="2000">
                <a:solidFill>
                  <a:schemeClr val="tx1"/>
                </a:solidFill>
                <a:latin typeface="+mn-lt"/>
                <a:ea typeface="+mn-ea"/>
              </a:defRPr>
            </a:lvl7pPr>
            <a:lvl8pPr marL="3429000" indent="-228600" algn="l" rtl="0" eaLnBrk="1" fontAlgn="base" hangingPunct="1">
              <a:spcBef>
                <a:spcPct val="20000"/>
              </a:spcBef>
              <a:spcAft>
                <a:spcPct val="0"/>
              </a:spcAft>
              <a:buClr>
                <a:schemeClr val="folHlink"/>
              </a:buClr>
              <a:buSzPct val="150000"/>
              <a:buChar char="•"/>
              <a:defRPr sz="2000">
                <a:solidFill>
                  <a:schemeClr val="tx1"/>
                </a:solidFill>
                <a:latin typeface="+mn-lt"/>
                <a:ea typeface="+mn-ea"/>
              </a:defRPr>
            </a:lvl8pPr>
            <a:lvl9pPr marL="3886200" indent="-228600" algn="l" rtl="0" eaLnBrk="1" fontAlgn="base" hangingPunct="1">
              <a:spcBef>
                <a:spcPct val="20000"/>
              </a:spcBef>
              <a:spcAft>
                <a:spcPct val="0"/>
              </a:spcAft>
              <a:buClr>
                <a:schemeClr val="folHlink"/>
              </a:buClr>
              <a:buSzPct val="150000"/>
              <a:buChar char="•"/>
              <a:defRPr sz="2000">
                <a:solidFill>
                  <a:schemeClr val="tx1"/>
                </a:solidFill>
                <a:latin typeface="+mn-lt"/>
                <a:ea typeface="+mn-ea"/>
              </a:defRPr>
            </a:lvl9pPr>
          </a:lstStyle>
          <a:p>
            <a:endParaRPr lang="en-US" altLang="zh-CN" kern="0" dirty="0">
              <a:solidFill>
                <a:schemeClr val="tx1">
                  <a:lumMod val="50000"/>
                  <a:lumOff val="50000"/>
                </a:schemeClr>
              </a:solidFill>
            </a:endParaRPr>
          </a:p>
          <a:p>
            <a:endParaRPr lang="en-US" altLang="zh-CN" kern="0" dirty="0">
              <a:solidFill>
                <a:schemeClr val="tx1">
                  <a:lumMod val="50000"/>
                  <a:lumOff val="50000"/>
                </a:schemeClr>
              </a:solidFill>
            </a:endParaRPr>
          </a:p>
          <a:p>
            <a:endParaRPr lang="en-US" altLang="zh-CN" kern="0" dirty="0">
              <a:solidFill>
                <a:schemeClr val="tx1">
                  <a:lumMod val="50000"/>
                  <a:lumOff val="50000"/>
                </a:schemeClr>
              </a:solidFill>
            </a:endParaRPr>
          </a:p>
          <a:p>
            <a:endParaRPr lang="en-US" altLang="zh-CN" kern="0" dirty="0">
              <a:solidFill>
                <a:schemeClr val="tx1">
                  <a:lumMod val="50000"/>
                  <a:lumOff val="50000"/>
                </a:schemeClr>
              </a:solidFill>
            </a:endParaRPr>
          </a:p>
          <a:p>
            <a:endParaRPr lang="en-US" altLang="zh-CN" kern="0" dirty="0">
              <a:solidFill>
                <a:schemeClr val="tx1">
                  <a:lumMod val="50000"/>
                  <a:lumOff val="50000"/>
                </a:schemeClr>
              </a:solidFill>
            </a:endParaRPr>
          </a:p>
          <a:p>
            <a:endParaRPr lang="en-US" altLang="zh-CN" kern="0" dirty="0">
              <a:solidFill>
                <a:schemeClr val="tx1">
                  <a:lumMod val="50000"/>
                  <a:lumOff val="50000"/>
                </a:schemeClr>
              </a:solidFill>
            </a:endParaRPr>
          </a:p>
          <a:p>
            <a:endParaRPr lang="en-US" altLang="zh-CN" kern="0" dirty="0">
              <a:solidFill>
                <a:schemeClr val="tx1">
                  <a:lumMod val="50000"/>
                  <a:lumOff val="50000"/>
                </a:schemeClr>
              </a:solidFill>
            </a:endParaRPr>
          </a:p>
          <a:p>
            <a:endParaRPr lang="en-US" altLang="zh-CN" kern="0" dirty="0">
              <a:solidFill>
                <a:schemeClr val="tx1">
                  <a:lumMod val="50000"/>
                  <a:lumOff val="50000"/>
                </a:schemeClr>
              </a:solidFill>
            </a:endParaRPr>
          </a:p>
          <a:p>
            <a:pPr marL="0" indent="0">
              <a:buNone/>
            </a:pPr>
            <a:endParaRPr lang="en-US" altLang="zh-CN" kern="0" dirty="0">
              <a:solidFill>
                <a:schemeClr val="tx1">
                  <a:lumMod val="50000"/>
                  <a:lumOff val="50000"/>
                </a:schemeClr>
              </a:solidFill>
            </a:endParaRPr>
          </a:p>
          <a:p>
            <a:pPr marL="0" indent="0">
              <a:buNone/>
            </a:pPr>
            <a:endParaRPr lang="en-US" altLang="zh-CN" kern="0" dirty="0">
              <a:solidFill>
                <a:schemeClr val="tx1">
                  <a:lumMod val="50000"/>
                  <a:lumOff val="50000"/>
                </a:schemeClr>
              </a:solidFill>
            </a:endParaRPr>
          </a:p>
          <a:p>
            <a:pPr>
              <a:buClr>
                <a:schemeClr val="tx2"/>
              </a:buClr>
            </a:pPr>
            <a:r>
              <a:rPr lang="en-US" altLang="zh-CN" dirty="0"/>
              <a:t>The system learns about the user and provides natural language conversation and some AI service.</a:t>
            </a:r>
            <a:endParaRPr lang="en-US" altLang="zh-CN" kern="0" dirty="0">
              <a:solidFill>
                <a:schemeClr val="tx1">
                  <a:lumMod val="50000"/>
                  <a:lumOff val="50000"/>
                </a:schemeClr>
              </a:solidFill>
            </a:endParaRPr>
          </a:p>
          <a:p>
            <a:pPr marL="0" indent="0">
              <a:buNone/>
            </a:pPr>
            <a:endParaRPr lang="en-US" altLang="zh-CN" kern="0" dirty="0">
              <a:solidFill>
                <a:srgbClr val="FF0000"/>
              </a:solidFill>
            </a:endParaRPr>
          </a:p>
        </p:txBody>
      </p:sp>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46165" y="1071546"/>
            <a:ext cx="2367943" cy="4209676"/>
          </a:xfrm>
          <a:prstGeom prst="rect">
            <a:avLst/>
          </a:prstGeom>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4866" y="1355897"/>
            <a:ext cx="5380088" cy="3562092"/>
          </a:xfrm>
          <a:prstGeom prst="rect">
            <a:avLst/>
          </a:prstGeom>
        </p:spPr>
      </p:pic>
    </p:spTree>
    <p:extLst>
      <p:ext uri="{BB962C8B-B14F-4D97-AF65-F5344CB8AC3E}">
        <p14:creationId xmlns:p14="http://schemas.microsoft.com/office/powerpoint/2010/main" val="3507845917"/>
      </p:ext>
    </p:extLst>
  </p:cSld>
  <p:clrMapOvr>
    <a:masterClrMapping/>
  </p:clrMapOvr>
  <p:transition spd="slow"/>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Human-Computer Interaction</a:t>
            </a:r>
            <a:endParaRPr lang="zh-CN" altLang="en-US" dirty="0"/>
          </a:p>
        </p:txBody>
      </p:sp>
      <p:sp>
        <p:nvSpPr>
          <p:cNvPr id="3" name="内容占位符 2"/>
          <p:cNvSpPr>
            <a:spLocks noGrp="1"/>
          </p:cNvSpPr>
          <p:nvPr>
            <p:ph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pPr>
              <a:buClr>
                <a:schemeClr val="tx2"/>
              </a:buClr>
            </a:pPr>
            <a:r>
              <a:rPr lang="en-US" altLang="zh-CN" dirty="0"/>
              <a:t>Substitute some functions of human, make </a:t>
            </a:r>
            <a:r>
              <a:rPr lang="en-US" altLang="zh-CN" i="1" dirty="0"/>
              <a:t>human </a:t>
            </a:r>
            <a:r>
              <a:rPr lang="en-US" altLang="zh-CN" dirty="0"/>
              <a:t>better </a:t>
            </a:r>
          </a:p>
          <a:p>
            <a:endParaRPr lang="zh-CN" altLang="en-US" dirty="0"/>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6156" y="1071546"/>
            <a:ext cx="3537628" cy="2238354"/>
          </a:xfrm>
          <a:prstGeom prst="rect">
            <a:avLst/>
          </a:prstGeom>
        </p:spPr>
      </p:pic>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24592" y="1265537"/>
            <a:ext cx="3453289" cy="3709290"/>
          </a:xfrm>
          <a:prstGeom prst="rect">
            <a:avLst/>
          </a:prstGeom>
        </p:spPr>
      </p:pic>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6156" y="3466065"/>
            <a:ext cx="3537628" cy="2193330"/>
          </a:xfrm>
          <a:prstGeom prst="rect">
            <a:avLst/>
          </a:prstGeom>
        </p:spPr>
      </p:pic>
    </p:spTree>
    <p:extLst>
      <p:ext uri="{BB962C8B-B14F-4D97-AF65-F5344CB8AC3E}">
        <p14:creationId xmlns:p14="http://schemas.microsoft.com/office/powerpoint/2010/main" val="1509217476"/>
      </p:ext>
    </p:extLst>
  </p:cSld>
  <p:clrMapOvr>
    <a:masterClrMapping/>
  </p:clrMapOvr>
  <p:transition spd="slow"/>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buClr>
                <a:schemeClr val="tx2"/>
              </a:buClr>
            </a:pPr>
            <a:r>
              <a:rPr lang="en-US" altLang="zh-CN" b="1" dirty="0"/>
              <a:t>Current status of AI</a:t>
            </a:r>
          </a:p>
        </p:txBody>
      </p:sp>
      <p:sp>
        <p:nvSpPr>
          <p:cNvPr id="3" name="内容占位符 2"/>
          <p:cNvSpPr>
            <a:spLocks noGrp="1"/>
          </p:cNvSpPr>
          <p:nvPr>
            <p:ph idx="1"/>
          </p:nvPr>
        </p:nvSpPr>
        <p:spPr/>
        <p:txBody>
          <a:bodyPr/>
          <a:lstStyle/>
          <a:p>
            <a:pPr>
              <a:buClr>
                <a:schemeClr val="tx2"/>
              </a:buClr>
            </a:pPr>
            <a:r>
              <a:rPr lang="en-US" altLang="zh-CN" dirty="0"/>
              <a:t>Many people seem to think artificial intelligence is leading us toward some kind of </a:t>
            </a:r>
            <a:r>
              <a:rPr lang="en-US" altLang="zh-CN" dirty="0" err="1"/>
              <a:t>roboapocalypse</a:t>
            </a:r>
            <a:r>
              <a:rPr lang="en-US" altLang="zh-CN" dirty="0"/>
              <a:t> or a dreamscape techno-utopia. </a:t>
            </a:r>
          </a:p>
          <a:p>
            <a:pPr>
              <a:buClr>
                <a:schemeClr val="tx2"/>
              </a:buClr>
            </a:pPr>
            <a:r>
              <a:rPr lang="en-US" altLang="zh-CN" dirty="0"/>
              <a:t>I don’t believe we’ll be in either scenario anytime soon. But in between those extreme views lie all the real-world ways AI already enhances our lives. </a:t>
            </a:r>
          </a:p>
          <a:p>
            <a:pPr>
              <a:buClr>
                <a:schemeClr val="tx2"/>
              </a:buClr>
            </a:pPr>
            <a:r>
              <a:rPr lang="en-US" altLang="zh-CN" dirty="0"/>
              <a:t>For example:</a:t>
            </a:r>
          </a:p>
          <a:p>
            <a:pPr lvl="1">
              <a:buClr>
                <a:schemeClr val="tx2"/>
              </a:buClr>
            </a:pPr>
            <a:r>
              <a:rPr lang="en-US" altLang="zh-CN" dirty="0"/>
              <a:t>AI has blessed us by catching 99.9% of </a:t>
            </a:r>
            <a:r>
              <a:rPr lang="en-US" altLang="zh-CN" b="1" dirty="0"/>
              <a:t>Gmail spam</a:t>
            </a:r>
            <a:r>
              <a:rPr lang="en-US" altLang="zh-CN" dirty="0"/>
              <a:t> in our inboxes for years now.</a:t>
            </a:r>
          </a:p>
          <a:p>
            <a:pPr lvl="1">
              <a:buClr>
                <a:schemeClr val="tx2"/>
              </a:buClr>
            </a:pPr>
            <a:r>
              <a:rPr lang="en-US" altLang="zh-CN" dirty="0"/>
              <a:t> A pilot project with</a:t>
            </a:r>
            <a:r>
              <a:rPr lang="en-US" altLang="zh-CN" b="1" dirty="0"/>
              <a:t> smart traffic lights</a:t>
            </a:r>
            <a:r>
              <a:rPr lang="en-US" altLang="zh-CN" dirty="0"/>
              <a:t> powered by AI is reducing vehicle wait time by 40%. </a:t>
            </a:r>
          </a:p>
          <a:p>
            <a:pPr>
              <a:buClr>
                <a:schemeClr val="tx2"/>
              </a:buClr>
            </a:pPr>
            <a:r>
              <a:rPr lang="en-US" altLang="zh-CN" dirty="0"/>
              <a:t>As more and more industries experiment with AI, its impact on our day-to-day lives will continue to grow.</a:t>
            </a:r>
          </a:p>
        </p:txBody>
      </p:sp>
    </p:spTree>
    <p:extLst>
      <p:ext uri="{BB962C8B-B14F-4D97-AF65-F5344CB8AC3E}">
        <p14:creationId xmlns:p14="http://schemas.microsoft.com/office/powerpoint/2010/main" val="3233459857"/>
      </p:ext>
    </p:extLst>
  </p:cSld>
  <p:clrMapOvr>
    <a:masterClrMapping/>
  </p:clrMapOvr>
  <p:transition spd="slow"/>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2EC15F-F5DD-4456-AAE6-62345C0A7D9A}"/>
              </a:ext>
            </a:extLst>
          </p:cNvPr>
          <p:cNvSpPr>
            <a:spLocks noGrp="1"/>
          </p:cNvSpPr>
          <p:nvPr>
            <p:ph type="title"/>
          </p:nvPr>
        </p:nvSpPr>
        <p:spPr/>
        <p:txBody>
          <a:bodyPr/>
          <a:lstStyle/>
          <a:p>
            <a:r>
              <a:rPr lang="en-US" altLang="zh-CN" dirty="0"/>
              <a:t>Outline</a:t>
            </a:r>
            <a:endParaRPr lang="zh-CN" altLang="en-US" dirty="0"/>
          </a:p>
        </p:txBody>
      </p:sp>
      <p:sp>
        <p:nvSpPr>
          <p:cNvPr id="3" name="内容占位符 2">
            <a:extLst>
              <a:ext uri="{FF2B5EF4-FFF2-40B4-BE49-F238E27FC236}">
                <a16:creationId xmlns:a16="http://schemas.microsoft.com/office/drawing/2014/main" id="{446E0519-9E5B-4B67-A66F-50199979D057}"/>
              </a:ext>
            </a:extLst>
          </p:cNvPr>
          <p:cNvSpPr>
            <a:spLocks noGrp="1"/>
          </p:cNvSpPr>
          <p:nvPr>
            <p:ph idx="1"/>
          </p:nvPr>
        </p:nvSpPr>
        <p:spPr/>
        <p:txBody>
          <a:bodyPr/>
          <a:lstStyle/>
          <a:p>
            <a:pPr>
              <a:buClr>
                <a:schemeClr val="tx2"/>
              </a:buClr>
            </a:pPr>
            <a:r>
              <a:rPr lang="en-US" altLang="zh-CN" dirty="0"/>
              <a:t>What is AI?</a:t>
            </a:r>
          </a:p>
          <a:p>
            <a:pPr>
              <a:buClr>
                <a:schemeClr val="tx2"/>
              </a:buClr>
            </a:pPr>
            <a:r>
              <a:rPr lang="en-US" altLang="zh-CN" dirty="0"/>
              <a:t>The history of AI</a:t>
            </a:r>
          </a:p>
          <a:p>
            <a:pPr>
              <a:buClr>
                <a:schemeClr val="tx2"/>
              </a:buClr>
            </a:pPr>
            <a:r>
              <a:rPr lang="en-US" altLang="zh-CN" dirty="0"/>
              <a:t>Applications of AI</a:t>
            </a:r>
          </a:p>
          <a:p>
            <a:pPr>
              <a:buClr>
                <a:schemeClr val="tx2"/>
              </a:buClr>
            </a:pPr>
            <a:r>
              <a:rPr lang="en-US" altLang="zh-CN" dirty="0"/>
              <a:t>Current status of AI</a:t>
            </a:r>
          </a:p>
          <a:p>
            <a:pPr>
              <a:buClr>
                <a:schemeClr val="tx2"/>
              </a:buClr>
            </a:pPr>
            <a:r>
              <a:rPr lang="zh-CN" altLang="zh-CN" b="1" dirty="0"/>
              <a:t>The basic content of </a:t>
            </a:r>
            <a:r>
              <a:rPr lang="en-US" altLang="zh-CN" b="1" dirty="0"/>
              <a:t>AI</a:t>
            </a:r>
            <a:r>
              <a:rPr lang="zh-CN" altLang="zh-CN" b="1" dirty="0"/>
              <a:t> research</a:t>
            </a:r>
            <a:endParaRPr lang="en-US" altLang="zh-CN" b="1" dirty="0"/>
          </a:p>
          <a:p>
            <a:pPr lvl="1">
              <a:buClr>
                <a:schemeClr val="tx2"/>
              </a:buClr>
            </a:pPr>
            <a:r>
              <a:rPr lang="zh-CN" altLang="zh-CN" b="1" dirty="0"/>
              <a:t>Cognitive modeling</a:t>
            </a:r>
            <a:endParaRPr lang="en-US" altLang="zh-CN" b="1" dirty="0"/>
          </a:p>
          <a:p>
            <a:pPr lvl="1">
              <a:buClr>
                <a:schemeClr val="tx2"/>
              </a:buClr>
            </a:pPr>
            <a:r>
              <a:rPr lang="en-US" altLang="zh-CN" dirty="0"/>
              <a:t>Knowledge representation</a:t>
            </a:r>
            <a:endParaRPr lang="zh-CN" altLang="zh-CN" dirty="0"/>
          </a:p>
          <a:p>
            <a:pPr lvl="1">
              <a:buClr>
                <a:schemeClr val="tx2"/>
              </a:buClr>
            </a:pPr>
            <a:r>
              <a:rPr lang="en-US" altLang="zh-CN" dirty="0"/>
              <a:t>Automatic reasoning</a:t>
            </a:r>
          </a:p>
          <a:p>
            <a:pPr lvl="1">
              <a:buClr>
                <a:schemeClr val="tx2"/>
              </a:buClr>
            </a:pPr>
            <a:r>
              <a:rPr lang="en-US" altLang="zh-CN" dirty="0"/>
              <a:t>Machine learning</a:t>
            </a:r>
          </a:p>
          <a:p>
            <a:pPr>
              <a:buClr>
                <a:schemeClr val="tx2"/>
              </a:buClr>
            </a:pPr>
            <a:r>
              <a:rPr lang="en-US" altLang="zh-CN" dirty="0"/>
              <a:t>Future of AI</a:t>
            </a:r>
          </a:p>
        </p:txBody>
      </p:sp>
    </p:spTree>
    <p:extLst>
      <p:ext uri="{BB962C8B-B14F-4D97-AF65-F5344CB8AC3E}">
        <p14:creationId xmlns:p14="http://schemas.microsoft.com/office/powerpoint/2010/main" val="3532112228"/>
      </p:ext>
    </p:extLst>
  </p:cSld>
  <p:clrMapOvr>
    <a:masterClrMapping/>
  </p:clrMapOvr>
  <p:transition spd="slow"/>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457CCB-BB1A-41B8-AFBE-EF6A45DFA6DF}"/>
              </a:ext>
            </a:extLst>
          </p:cNvPr>
          <p:cNvSpPr>
            <a:spLocks noGrp="1"/>
          </p:cNvSpPr>
          <p:nvPr>
            <p:ph type="title"/>
          </p:nvPr>
        </p:nvSpPr>
        <p:spPr/>
        <p:txBody>
          <a:bodyPr/>
          <a:lstStyle/>
          <a:p>
            <a:pPr>
              <a:buClr>
                <a:schemeClr val="tx2"/>
              </a:buClr>
            </a:pPr>
            <a:r>
              <a:rPr lang="zh-CN" altLang="zh-CN" dirty="0"/>
              <a:t>Cognitive modeling</a:t>
            </a:r>
            <a:endParaRPr lang="en-US" altLang="zh-CN" dirty="0"/>
          </a:p>
        </p:txBody>
      </p:sp>
      <p:sp>
        <p:nvSpPr>
          <p:cNvPr id="3" name="内容占位符 2">
            <a:extLst>
              <a:ext uri="{FF2B5EF4-FFF2-40B4-BE49-F238E27FC236}">
                <a16:creationId xmlns:a16="http://schemas.microsoft.com/office/drawing/2014/main" id="{446E0519-9E5B-4B67-A66F-50199979D057}"/>
              </a:ext>
            </a:extLst>
          </p:cNvPr>
          <p:cNvSpPr txBox="1">
            <a:spLocks/>
          </p:cNvSpPr>
          <p:nvPr/>
        </p:nvSpPr>
        <p:spPr>
          <a:xfrm>
            <a:off x="357158" y="1013254"/>
            <a:ext cx="8429684" cy="5487579"/>
          </a:xfrm>
          <a:prstGeom prst="rect">
            <a:avLst/>
          </a:prstGeom>
        </p:spPr>
        <p:txBody>
          <a:bodyPr/>
          <a:lstStyle>
            <a:lvl1pPr marL="342900" indent="-342900" algn="l" rtl="0" eaLnBrk="1" fontAlgn="base" hangingPunct="1">
              <a:spcBef>
                <a:spcPct val="20000"/>
              </a:spcBef>
              <a:spcAft>
                <a:spcPct val="0"/>
              </a:spcAft>
              <a:buClr>
                <a:schemeClr val="bg2"/>
              </a:buClr>
              <a:buSzPct val="70000"/>
              <a:buFont typeface="Wingdings" panose="05000000000000000000" pitchFamily="2" charset="2"/>
              <a:buChar char="l"/>
              <a:defRPr kumimoji="1" sz="2400">
                <a:solidFill>
                  <a:schemeClr val="tx1"/>
                </a:solidFill>
                <a:latin typeface="+mn-lt"/>
                <a:ea typeface="+mn-ea"/>
                <a:cs typeface="宋体" charset="0"/>
              </a:defRPr>
            </a:lvl1pPr>
            <a:lvl2pPr marL="742950" indent="-285750" algn="l" rtl="0" eaLnBrk="1" fontAlgn="base" hangingPunct="1">
              <a:spcBef>
                <a:spcPct val="20000"/>
              </a:spcBef>
              <a:spcAft>
                <a:spcPct val="0"/>
              </a:spcAft>
              <a:buClr>
                <a:schemeClr val="accent1"/>
              </a:buClr>
              <a:buSzPct val="150000"/>
              <a:buChar char="•"/>
              <a:defRPr kumimoji="1" sz="2000">
                <a:solidFill>
                  <a:schemeClr val="tx1"/>
                </a:solidFill>
                <a:latin typeface="+mn-lt"/>
                <a:ea typeface="+mn-ea"/>
              </a:defRPr>
            </a:lvl2pPr>
            <a:lvl3pPr marL="1143000" indent="-228600" algn="l" rtl="0" eaLnBrk="1" fontAlgn="base" hangingPunct="1">
              <a:spcBef>
                <a:spcPct val="20000"/>
              </a:spcBef>
              <a:spcAft>
                <a:spcPct val="0"/>
              </a:spcAft>
              <a:buClr>
                <a:schemeClr val="tx1"/>
              </a:buClr>
              <a:buSzPct val="150000"/>
              <a:buChar char="•"/>
              <a:defRPr kumimoji="1">
                <a:solidFill>
                  <a:schemeClr val="tx1"/>
                </a:solidFill>
                <a:latin typeface="+mn-lt"/>
                <a:ea typeface="+mn-ea"/>
              </a:defRPr>
            </a:lvl3pPr>
            <a:lvl4pPr marL="1600200" indent="-228600" algn="l" rtl="0" eaLnBrk="1" fontAlgn="base" hangingPunct="1">
              <a:spcBef>
                <a:spcPct val="20000"/>
              </a:spcBef>
              <a:spcAft>
                <a:spcPct val="0"/>
              </a:spcAft>
              <a:buClr>
                <a:schemeClr val="tx2"/>
              </a:buClr>
              <a:buSzPct val="150000"/>
              <a:buChar char="•"/>
              <a:defRPr kumimoji="1" sz="1600">
                <a:solidFill>
                  <a:schemeClr val="tx1"/>
                </a:solidFill>
                <a:latin typeface="+mn-lt"/>
                <a:ea typeface="+mn-ea"/>
              </a:defRPr>
            </a:lvl4pPr>
            <a:lvl5pPr marL="2057400" indent="-228600" algn="l" rtl="0" eaLnBrk="1" fontAlgn="base" hangingPunct="1">
              <a:spcBef>
                <a:spcPct val="20000"/>
              </a:spcBef>
              <a:spcAft>
                <a:spcPct val="0"/>
              </a:spcAft>
              <a:buClr>
                <a:schemeClr val="folHlink"/>
              </a:buClr>
              <a:buSzPct val="150000"/>
              <a:buChar char="•"/>
              <a:defRPr kumimoji="1" sz="1600">
                <a:solidFill>
                  <a:schemeClr val="tx1"/>
                </a:solidFill>
                <a:latin typeface="+mn-lt"/>
                <a:ea typeface="+mn-ea"/>
              </a:defRPr>
            </a:lvl5pPr>
            <a:lvl6pPr marL="2514600" indent="-228600" algn="l" rtl="0" eaLnBrk="1" fontAlgn="base" hangingPunct="1">
              <a:spcBef>
                <a:spcPct val="20000"/>
              </a:spcBef>
              <a:spcAft>
                <a:spcPct val="0"/>
              </a:spcAft>
              <a:buClr>
                <a:schemeClr val="folHlink"/>
              </a:buClr>
              <a:buSzPct val="150000"/>
              <a:buChar char="•"/>
              <a:defRPr sz="2000">
                <a:solidFill>
                  <a:schemeClr val="tx1"/>
                </a:solidFill>
                <a:latin typeface="+mn-lt"/>
                <a:ea typeface="+mn-ea"/>
              </a:defRPr>
            </a:lvl6pPr>
            <a:lvl7pPr marL="2971800" indent="-228600" algn="l" rtl="0" eaLnBrk="1" fontAlgn="base" hangingPunct="1">
              <a:spcBef>
                <a:spcPct val="20000"/>
              </a:spcBef>
              <a:spcAft>
                <a:spcPct val="0"/>
              </a:spcAft>
              <a:buClr>
                <a:schemeClr val="folHlink"/>
              </a:buClr>
              <a:buSzPct val="150000"/>
              <a:buChar char="•"/>
              <a:defRPr sz="2000">
                <a:solidFill>
                  <a:schemeClr val="tx1"/>
                </a:solidFill>
                <a:latin typeface="+mn-lt"/>
                <a:ea typeface="+mn-ea"/>
              </a:defRPr>
            </a:lvl7pPr>
            <a:lvl8pPr marL="3429000" indent="-228600" algn="l" rtl="0" eaLnBrk="1" fontAlgn="base" hangingPunct="1">
              <a:spcBef>
                <a:spcPct val="20000"/>
              </a:spcBef>
              <a:spcAft>
                <a:spcPct val="0"/>
              </a:spcAft>
              <a:buClr>
                <a:schemeClr val="folHlink"/>
              </a:buClr>
              <a:buSzPct val="150000"/>
              <a:buChar char="•"/>
              <a:defRPr sz="2000">
                <a:solidFill>
                  <a:schemeClr val="tx1"/>
                </a:solidFill>
                <a:latin typeface="+mn-lt"/>
                <a:ea typeface="+mn-ea"/>
              </a:defRPr>
            </a:lvl8pPr>
            <a:lvl9pPr marL="3886200" indent="-228600" algn="l" rtl="0" eaLnBrk="1" fontAlgn="base" hangingPunct="1">
              <a:spcBef>
                <a:spcPct val="20000"/>
              </a:spcBef>
              <a:spcAft>
                <a:spcPct val="0"/>
              </a:spcAft>
              <a:buClr>
                <a:schemeClr val="folHlink"/>
              </a:buClr>
              <a:buSzPct val="150000"/>
              <a:buChar char="•"/>
              <a:defRPr sz="2000">
                <a:solidFill>
                  <a:schemeClr val="tx1"/>
                </a:solidFill>
                <a:latin typeface="+mn-lt"/>
                <a:ea typeface="+mn-ea"/>
              </a:defRPr>
            </a:lvl9pPr>
          </a:lstStyle>
          <a:p>
            <a:pPr>
              <a:buClr>
                <a:schemeClr val="tx2"/>
              </a:buClr>
            </a:pPr>
            <a:r>
              <a:rPr lang="en-US" altLang="zh-CN" b="1" dirty="0"/>
              <a:t>What’s cognitive modeling: </a:t>
            </a:r>
            <a:r>
              <a:rPr lang="en-US" altLang="zh-CN" dirty="0"/>
              <a:t>Cognitive modeling deals with simulating human problem-solving and mental processing in a computerized model.</a:t>
            </a:r>
          </a:p>
          <a:p>
            <a:pPr>
              <a:buClr>
                <a:schemeClr val="tx2"/>
              </a:buClr>
            </a:pPr>
            <a:r>
              <a:rPr lang="en-US" altLang="zh-CN" dirty="0"/>
              <a:t>Such a model can be used to simulate or predict human behavior or performance on tasks similar to the ones modeled and improve human-computer interaction.</a:t>
            </a:r>
            <a:endParaRPr lang="en-US" altLang="zh-CN" kern="0" dirty="0">
              <a:solidFill>
                <a:srgbClr val="FF0000"/>
              </a:solidFill>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94404" y="3452833"/>
            <a:ext cx="4152900" cy="3048000"/>
          </a:xfrm>
          <a:prstGeom prst="rect">
            <a:avLst/>
          </a:prstGeom>
        </p:spPr>
      </p:pic>
    </p:spTree>
    <p:extLst>
      <p:ext uri="{BB962C8B-B14F-4D97-AF65-F5344CB8AC3E}">
        <p14:creationId xmlns:p14="http://schemas.microsoft.com/office/powerpoint/2010/main" val="344069610"/>
      </p:ext>
    </p:extLst>
  </p:cSld>
  <p:clrMapOvr>
    <a:masterClrMapping/>
  </p:clrMapOvr>
  <p:transition spd="slow"/>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457CCB-BB1A-41B8-AFBE-EF6A45DFA6DF}"/>
              </a:ext>
            </a:extLst>
          </p:cNvPr>
          <p:cNvSpPr>
            <a:spLocks noGrp="1"/>
          </p:cNvSpPr>
          <p:nvPr>
            <p:ph type="title"/>
          </p:nvPr>
        </p:nvSpPr>
        <p:spPr/>
        <p:txBody>
          <a:bodyPr/>
          <a:lstStyle/>
          <a:p>
            <a:r>
              <a:rPr lang="en-US" altLang="zh-CN" b="1" dirty="0"/>
              <a:t>Cognitive models</a:t>
            </a:r>
          </a:p>
        </p:txBody>
      </p:sp>
      <p:sp>
        <p:nvSpPr>
          <p:cNvPr id="3" name="内容占位符 2">
            <a:extLst>
              <a:ext uri="{FF2B5EF4-FFF2-40B4-BE49-F238E27FC236}">
                <a16:creationId xmlns:a16="http://schemas.microsoft.com/office/drawing/2014/main" id="{446E0519-9E5B-4B67-A66F-50199979D057}"/>
              </a:ext>
            </a:extLst>
          </p:cNvPr>
          <p:cNvSpPr txBox="1">
            <a:spLocks/>
          </p:cNvSpPr>
          <p:nvPr/>
        </p:nvSpPr>
        <p:spPr>
          <a:xfrm>
            <a:off x="357158" y="1013254"/>
            <a:ext cx="8429684" cy="5487579"/>
          </a:xfrm>
          <a:prstGeom prst="rect">
            <a:avLst/>
          </a:prstGeom>
        </p:spPr>
        <p:txBody>
          <a:bodyPr/>
          <a:lstStyle>
            <a:lvl1pPr marL="342900" indent="-342900" algn="l" rtl="0" eaLnBrk="1" fontAlgn="base" hangingPunct="1">
              <a:spcBef>
                <a:spcPct val="20000"/>
              </a:spcBef>
              <a:spcAft>
                <a:spcPct val="0"/>
              </a:spcAft>
              <a:buClr>
                <a:schemeClr val="bg2"/>
              </a:buClr>
              <a:buSzPct val="70000"/>
              <a:buFont typeface="Wingdings" panose="05000000000000000000" pitchFamily="2" charset="2"/>
              <a:buChar char="l"/>
              <a:defRPr kumimoji="1" sz="2400">
                <a:solidFill>
                  <a:schemeClr val="tx1"/>
                </a:solidFill>
                <a:latin typeface="+mn-lt"/>
                <a:ea typeface="+mn-ea"/>
                <a:cs typeface="宋体" charset="0"/>
              </a:defRPr>
            </a:lvl1pPr>
            <a:lvl2pPr marL="742950" indent="-285750" algn="l" rtl="0" eaLnBrk="1" fontAlgn="base" hangingPunct="1">
              <a:spcBef>
                <a:spcPct val="20000"/>
              </a:spcBef>
              <a:spcAft>
                <a:spcPct val="0"/>
              </a:spcAft>
              <a:buClr>
                <a:schemeClr val="accent1"/>
              </a:buClr>
              <a:buSzPct val="150000"/>
              <a:buChar char="•"/>
              <a:defRPr kumimoji="1" sz="2000">
                <a:solidFill>
                  <a:schemeClr val="tx1"/>
                </a:solidFill>
                <a:latin typeface="+mn-lt"/>
                <a:ea typeface="+mn-ea"/>
              </a:defRPr>
            </a:lvl2pPr>
            <a:lvl3pPr marL="1143000" indent="-228600" algn="l" rtl="0" eaLnBrk="1" fontAlgn="base" hangingPunct="1">
              <a:spcBef>
                <a:spcPct val="20000"/>
              </a:spcBef>
              <a:spcAft>
                <a:spcPct val="0"/>
              </a:spcAft>
              <a:buClr>
                <a:schemeClr val="tx1"/>
              </a:buClr>
              <a:buSzPct val="150000"/>
              <a:buChar char="•"/>
              <a:defRPr kumimoji="1">
                <a:solidFill>
                  <a:schemeClr val="tx1"/>
                </a:solidFill>
                <a:latin typeface="+mn-lt"/>
                <a:ea typeface="+mn-ea"/>
              </a:defRPr>
            </a:lvl3pPr>
            <a:lvl4pPr marL="1600200" indent="-228600" algn="l" rtl="0" eaLnBrk="1" fontAlgn="base" hangingPunct="1">
              <a:spcBef>
                <a:spcPct val="20000"/>
              </a:spcBef>
              <a:spcAft>
                <a:spcPct val="0"/>
              </a:spcAft>
              <a:buClr>
                <a:schemeClr val="tx2"/>
              </a:buClr>
              <a:buSzPct val="150000"/>
              <a:buChar char="•"/>
              <a:defRPr kumimoji="1" sz="1600">
                <a:solidFill>
                  <a:schemeClr val="tx1"/>
                </a:solidFill>
                <a:latin typeface="+mn-lt"/>
                <a:ea typeface="+mn-ea"/>
              </a:defRPr>
            </a:lvl4pPr>
            <a:lvl5pPr marL="2057400" indent="-228600" algn="l" rtl="0" eaLnBrk="1" fontAlgn="base" hangingPunct="1">
              <a:spcBef>
                <a:spcPct val="20000"/>
              </a:spcBef>
              <a:spcAft>
                <a:spcPct val="0"/>
              </a:spcAft>
              <a:buClr>
                <a:schemeClr val="folHlink"/>
              </a:buClr>
              <a:buSzPct val="150000"/>
              <a:buChar char="•"/>
              <a:defRPr kumimoji="1" sz="1600">
                <a:solidFill>
                  <a:schemeClr val="tx1"/>
                </a:solidFill>
                <a:latin typeface="+mn-lt"/>
                <a:ea typeface="+mn-ea"/>
              </a:defRPr>
            </a:lvl5pPr>
            <a:lvl6pPr marL="2514600" indent="-228600" algn="l" rtl="0" eaLnBrk="1" fontAlgn="base" hangingPunct="1">
              <a:spcBef>
                <a:spcPct val="20000"/>
              </a:spcBef>
              <a:spcAft>
                <a:spcPct val="0"/>
              </a:spcAft>
              <a:buClr>
                <a:schemeClr val="folHlink"/>
              </a:buClr>
              <a:buSzPct val="150000"/>
              <a:buChar char="•"/>
              <a:defRPr sz="2000">
                <a:solidFill>
                  <a:schemeClr val="tx1"/>
                </a:solidFill>
                <a:latin typeface="+mn-lt"/>
                <a:ea typeface="+mn-ea"/>
              </a:defRPr>
            </a:lvl6pPr>
            <a:lvl7pPr marL="2971800" indent="-228600" algn="l" rtl="0" eaLnBrk="1" fontAlgn="base" hangingPunct="1">
              <a:spcBef>
                <a:spcPct val="20000"/>
              </a:spcBef>
              <a:spcAft>
                <a:spcPct val="0"/>
              </a:spcAft>
              <a:buClr>
                <a:schemeClr val="folHlink"/>
              </a:buClr>
              <a:buSzPct val="150000"/>
              <a:buChar char="•"/>
              <a:defRPr sz="2000">
                <a:solidFill>
                  <a:schemeClr val="tx1"/>
                </a:solidFill>
                <a:latin typeface="+mn-lt"/>
                <a:ea typeface="+mn-ea"/>
              </a:defRPr>
            </a:lvl7pPr>
            <a:lvl8pPr marL="3429000" indent="-228600" algn="l" rtl="0" eaLnBrk="1" fontAlgn="base" hangingPunct="1">
              <a:spcBef>
                <a:spcPct val="20000"/>
              </a:spcBef>
              <a:spcAft>
                <a:spcPct val="0"/>
              </a:spcAft>
              <a:buClr>
                <a:schemeClr val="folHlink"/>
              </a:buClr>
              <a:buSzPct val="150000"/>
              <a:buChar char="•"/>
              <a:defRPr sz="2000">
                <a:solidFill>
                  <a:schemeClr val="tx1"/>
                </a:solidFill>
                <a:latin typeface="+mn-lt"/>
                <a:ea typeface="+mn-ea"/>
              </a:defRPr>
            </a:lvl8pPr>
            <a:lvl9pPr marL="3886200" indent="-228600" algn="l" rtl="0" eaLnBrk="1" fontAlgn="base" hangingPunct="1">
              <a:spcBef>
                <a:spcPct val="20000"/>
              </a:spcBef>
              <a:spcAft>
                <a:spcPct val="0"/>
              </a:spcAft>
              <a:buClr>
                <a:schemeClr val="folHlink"/>
              </a:buClr>
              <a:buSzPct val="150000"/>
              <a:buChar char="•"/>
              <a:defRPr sz="2000">
                <a:solidFill>
                  <a:schemeClr val="tx1"/>
                </a:solidFill>
                <a:latin typeface="+mn-lt"/>
                <a:ea typeface="+mn-ea"/>
              </a:defRPr>
            </a:lvl9pPr>
          </a:lstStyle>
          <a:p>
            <a:pPr>
              <a:buClr>
                <a:schemeClr val="tx2"/>
              </a:buClr>
            </a:pPr>
            <a:r>
              <a:rPr lang="en-US" altLang="zh-CN" dirty="0"/>
              <a:t>An important goal of cognitive science is to understand human cognition. </a:t>
            </a:r>
          </a:p>
          <a:p>
            <a:pPr>
              <a:buClr>
                <a:schemeClr val="tx2"/>
              </a:buClr>
            </a:pPr>
            <a:r>
              <a:rPr lang="en-US" altLang="zh-CN" dirty="0"/>
              <a:t>Good models of cognition can be predictive — describing how people are likely to react in different scenarios — as well as prescriptive — describing limitations in cognition and potentially ways in which the limitations might be overcome.</a:t>
            </a:r>
          </a:p>
          <a:p>
            <a:pPr>
              <a:buClr>
                <a:schemeClr val="tx2"/>
              </a:buClr>
            </a:pPr>
            <a:r>
              <a:rPr lang="en-US" altLang="zh-CN" dirty="0"/>
              <a:t> In a sense, the benefits of having cognitive models are similar to the benefits individuals accrue in building their own internal model.</a:t>
            </a:r>
            <a:endParaRPr lang="en-US" altLang="zh-CN" kern="0" dirty="0">
              <a:solidFill>
                <a:srgbClr val="FF0000"/>
              </a:solidFill>
            </a:endParaRPr>
          </a:p>
        </p:txBody>
      </p:sp>
    </p:spTree>
    <p:extLst>
      <p:ext uri="{BB962C8B-B14F-4D97-AF65-F5344CB8AC3E}">
        <p14:creationId xmlns:p14="http://schemas.microsoft.com/office/powerpoint/2010/main" val="1848279557"/>
      </p:ext>
    </p:extLst>
  </p:cSld>
  <p:clrMapOvr>
    <a:masterClrMapping/>
  </p:clrMapOvr>
  <p:transition spd="slow"/>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457CCB-BB1A-41B8-AFBE-EF6A45DFA6DF}"/>
              </a:ext>
            </a:extLst>
          </p:cNvPr>
          <p:cNvSpPr>
            <a:spLocks noGrp="1"/>
          </p:cNvSpPr>
          <p:nvPr>
            <p:ph type="title"/>
          </p:nvPr>
        </p:nvSpPr>
        <p:spPr/>
        <p:txBody>
          <a:bodyPr/>
          <a:lstStyle/>
          <a:p>
            <a:pPr>
              <a:buClr>
                <a:schemeClr val="tx2"/>
              </a:buClr>
            </a:pPr>
            <a:r>
              <a:rPr lang="zh-CN" altLang="zh-CN" dirty="0"/>
              <a:t>Cognitive modeling</a:t>
            </a:r>
            <a:endParaRPr lang="en-US" altLang="zh-CN" dirty="0"/>
          </a:p>
        </p:txBody>
      </p:sp>
      <p:sp>
        <p:nvSpPr>
          <p:cNvPr id="3" name="内容占位符 2">
            <a:extLst>
              <a:ext uri="{FF2B5EF4-FFF2-40B4-BE49-F238E27FC236}">
                <a16:creationId xmlns:a16="http://schemas.microsoft.com/office/drawing/2014/main" id="{446E0519-9E5B-4B67-A66F-50199979D057}"/>
              </a:ext>
            </a:extLst>
          </p:cNvPr>
          <p:cNvSpPr txBox="1">
            <a:spLocks/>
          </p:cNvSpPr>
          <p:nvPr/>
        </p:nvSpPr>
        <p:spPr>
          <a:xfrm>
            <a:off x="357158" y="1013254"/>
            <a:ext cx="8429684" cy="5487579"/>
          </a:xfrm>
          <a:prstGeom prst="rect">
            <a:avLst/>
          </a:prstGeom>
        </p:spPr>
        <p:txBody>
          <a:bodyPr/>
          <a:lstStyle>
            <a:lvl1pPr marL="342900" indent="-342900" algn="l" rtl="0" eaLnBrk="1" fontAlgn="base" hangingPunct="1">
              <a:spcBef>
                <a:spcPct val="20000"/>
              </a:spcBef>
              <a:spcAft>
                <a:spcPct val="0"/>
              </a:spcAft>
              <a:buClr>
                <a:schemeClr val="bg2"/>
              </a:buClr>
              <a:buSzPct val="70000"/>
              <a:buFont typeface="Wingdings" panose="05000000000000000000" pitchFamily="2" charset="2"/>
              <a:buChar char="l"/>
              <a:defRPr kumimoji="1" sz="2400">
                <a:solidFill>
                  <a:schemeClr val="tx1"/>
                </a:solidFill>
                <a:latin typeface="+mn-lt"/>
                <a:ea typeface="+mn-ea"/>
                <a:cs typeface="宋体" charset="0"/>
              </a:defRPr>
            </a:lvl1pPr>
            <a:lvl2pPr marL="742950" indent="-285750" algn="l" rtl="0" eaLnBrk="1" fontAlgn="base" hangingPunct="1">
              <a:spcBef>
                <a:spcPct val="20000"/>
              </a:spcBef>
              <a:spcAft>
                <a:spcPct val="0"/>
              </a:spcAft>
              <a:buClr>
                <a:schemeClr val="accent1"/>
              </a:buClr>
              <a:buSzPct val="150000"/>
              <a:buChar char="•"/>
              <a:defRPr kumimoji="1" sz="2000">
                <a:solidFill>
                  <a:schemeClr val="tx1"/>
                </a:solidFill>
                <a:latin typeface="+mn-lt"/>
                <a:ea typeface="+mn-ea"/>
              </a:defRPr>
            </a:lvl2pPr>
            <a:lvl3pPr marL="1143000" indent="-228600" algn="l" rtl="0" eaLnBrk="1" fontAlgn="base" hangingPunct="1">
              <a:spcBef>
                <a:spcPct val="20000"/>
              </a:spcBef>
              <a:spcAft>
                <a:spcPct val="0"/>
              </a:spcAft>
              <a:buClr>
                <a:schemeClr val="tx1"/>
              </a:buClr>
              <a:buSzPct val="150000"/>
              <a:buChar char="•"/>
              <a:defRPr kumimoji="1">
                <a:solidFill>
                  <a:schemeClr val="tx1"/>
                </a:solidFill>
                <a:latin typeface="+mn-lt"/>
                <a:ea typeface="+mn-ea"/>
              </a:defRPr>
            </a:lvl3pPr>
            <a:lvl4pPr marL="1600200" indent="-228600" algn="l" rtl="0" eaLnBrk="1" fontAlgn="base" hangingPunct="1">
              <a:spcBef>
                <a:spcPct val="20000"/>
              </a:spcBef>
              <a:spcAft>
                <a:spcPct val="0"/>
              </a:spcAft>
              <a:buClr>
                <a:schemeClr val="tx2"/>
              </a:buClr>
              <a:buSzPct val="150000"/>
              <a:buChar char="•"/>
              <a:defRPr kumimoji="1" sz="1600">
                <a:solidFill>
                  <a:schemeClr val="tx1"/>
                </a:solidFill>
                <a:latin typeface="+mn-lt"/>
                <a:ea typeface="+mn-ea"/>
              </a:defRPr>
            </a:lvl4pPr>
            <a:lvl5pPr marL="2057400" indent="-228600" algn="l" rtl="0" eaLnBrk="1" fontAlgn="base" hangingPunct="1">
              <a:spcBef>
                <a:spcPct val="20000"/>
              </a:spcBef>
              <a:spcAft>
                <a:spcPct val="0"/>
              </a:spcAft>
              <a:buClr>
                <a:schemeClr val="folHlink"/>
              </a:buClr>
              <a:buSzPct val="150000"/>
              <a:buChar char="•"/>
              <a:defRPr kumimoji="1" sz="1600">
                <a:solidFill>
                  <a:schemeClr val="tx1"/>
                </a:solidFill>
                <a:latin typeface="+mn-lt"/>
                <a:ea typeface="+mn-ea"/>
              </a:defRPr>
            </a:lvl5pPr>
            <a:lvl6pPr marL="2514600" indent="-228600" algn="l" rtl="0" eaLnBrk="1" fontAlgn="base" hangingPunct="1">
              <a:spcBef>
                <a:spcPct val="20000"/>
              </a:spcBef>
              <a:spcAft>
                <a:spcPct val="0"/>
              </a:spcAft>
              <a:buClr>
                <a:schemeClr val="folHlink"/>
              </a:buClr>
              <a:buSzPct val="150000"/>
              <a:buChar char="•"/>
              <a:defRPr sz="2000">
                <a:solidFill>
                  <a:schemeClr val="tx1"/>
                </a:solidFill>
                <a:latin typeface="+mn-lt"/>
                <a:ea typeface="+mn-ea"/>
              </a:defRPr>
            </a:lvl6pPr>
            <a:lvl7pPr marL="2971800" indent="-228600" algn="l" rtl="0" eaLnBrk="1" fontAlgn="base" hangingPunct="1">
              <a:spcBef>
                <a:spcPct val="20000"/>
              </a:spcBef>
              <a:spcAft>
                <a:spcPct val="0"/>
              </a:spcAft>
              <a:buClr>
                <a:schemeClr val="folHlink"/>
              </a:buClr>
              <a:buSzPct val="150000"/>
              <a:buChar char="•"/>
              <a:defRPr sz="2000">
                <a:solidFill>
                  <a:schemeClr val="tx1"/>
                </a:solidFill>
                <a:latin typeface="+mn-lt"/>
                <a:ea typeface="+mn-ea"/>
              </a:defRPr>
            </a:lvl7pPr>
            <a:lvl8pPr marL="3429000" indent="-228600" algn="l" rtl="0" eaLnBrk="1" fontAlgn="base" hangingPunct="1">
              <a:spcBef>
                <a:spcPct val="20000"/>
              </a:spcBef>
              <a:spcAft>
                <a:spcPct val="0"/>
              </a:spcAft>
              <a:buClr>
                <a:schemeClr val="folHlink"/>
              </a:buClr>
              <a:buSzPct val="150000"/>
              <a:buChar char="•"/>
              <a:defRPr sz="2000">
                <a:solidFill>
                  <a:schemeClr val="tx1"/>
                </a:solidFill>
                <a:latin typeface="+mn-lt"/>
                <a:ea typeface="+mn-ea"/>
              </a:defRPr>
            </a:lvl8pPr>
            <a:lvl9pPr marL="3886200" indent="-228600" algn="l" rtl="0" eaLnBrk="1" fontAlgn="base" hangingPunct="1">
              <a:spcBef>
                <a:spcPct val="20000"/>
              </a:spcBef>
              <a:spcAft>
                <a:spcPct val="0"/>
              </a:spcAft>
              <a:buClr>
                <a:schemeClr val="folHlink"/>
              </a:buClr>
              <a:buSzPct val="150000"/>
              <a:buChar char="•"/>
              <a:defRPr sz="2000">
                <a:solidFill>
                  <a:schemeClr val="tx1"/>
                </a:solidFill>
                <a:latin typeface="+mn-lt"/>
                <a:ea typeface="+mn-ea"/>
              </a:defRPr>
            </a:lvl9pPr>
          </a:lstStyle>
          <a:p>
            <a:pPr>
              <a:buClr>
                <a:schemeClr val="tx2"/>
              </a:buClr>
            </a:pPr>
            <a:r>
              <a:rPr lang="en-US" altLang="zh-CN" dirty="0"/>
              <a:t>The problem in early models followed logical processes that humans don't always adhere to, and they failed to take into account variables that affect human cognition, such as fatigue, emotion, stress and distraction.</a:t>
            </a:r>
          </a:p>
          <a:p>
            <a:pPr marL="0" indent="0">
              <a:buClr>
                <a:schemeClr val="tx2"/>
              </a:buClr>
              <a:buNone/>
            </a:pPr>
            <a:endParaRPr lang="en-US" altLang="zh-CN" dirty="0"/>
          </a:p>
          <a:p>
            <a:pPr marL="0" indent="0">
              <a:buClr>
                <a:schemeClr val="tx2"/>
              </a:buClr>
              <a:buNone/>
            </a:pPr>
            <a:r>
              <a:rPr lang="en-US" altLang="zh-CN" kern="0" dirty="0">
                <a:solidFill>
                  <a:srgbClr val="FF0000"/>
                </a:solidFill>
              </a:rPr>
              <a:t>    </a:t>
            </a:r>
            <a:r>
              <a:rPr lang="en-US" altLang="zh-CN" kern="0" dirty="0"/>
              <a:t>That is what cognitive modeling concern.</a:t>
            </a: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65534" y="3645832"/>
            <a:ext cx="4790174" cy="2587795"/>
          </a:xfrm>
          <a:prstGeom prst="rect">
            <a:avLst/>
          </a:prstGeom>
        </p:spPr>
      </p:pic>
    </p:spTree>
    <p:extLst>
      <p:ext uri="{BB962C8B-B14F-4D97-AF65-F5344CB8AC3E}">
        <p14:creationId xmlns:p14="http://schemas.microsoft.com/office/powerpoint/2010/main" val="3438720729"/>
      </p:ext>
    </p:extLst>
  </p:cSld>
  <p:clrMapOvr>
    <a:masterClrMapping/>
  </p:clrMapOvr>
  <p:transition spd="slow"/>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内容占位符 24">
            <a:extLst>
              <a:ext uri="{FF2B5EF4-FFF2-40B4-BE49-F238E27FC236}">
                <a16:creationId xmlns:a16="http://schemas.microsoft.com/office/drawing/2014/main" id="{39DA36C6-D9E9-4C5A-B00C-1A9E8F7F7C2C}"/>
              </a:ext>
            </a:extLst>
          </p:cNvPr>
          <p:cNvSpPr>
            <a:spLocks noGrp="1"/>
          </p:cNvSpPr>
          <p:nvPr>
            <p:ph idx="1"/>
          </p:nvPr>
        </p:nvSpPr>
        <p:spPr/>
        <p:txBody>
          <a:bodyPr/>
          <a:lstStyle/>
          <a:p>
            <a:r>
              <a:rPr lang="zh-CN" altLang="zh-CN" dirty="0"/>
              <a:t>教学环节安排</a:t>
            </a:r>
            <a:endParaRPr lang="zh-CN" altLang="zh-CN" sz="1800" dirty="0"/>
          </a:p>
          <a:p>
            <a:pPr marL="400050" lvl="1" indent="0">
              <a:buNone/>
            </a:pPr>
            <a:r>
              <a:rPr lang="en-US" altLang="zh-CN" dirty="0"/>
              <a:t>   (</a:t>
            </a:r>
            <a:r>
              <a:rPr lang="zh-CN" altLang="zh-CN" dirty="0"/>
              <a:t>对各种教学环节的安排如：实验、实习、习题课、作业等以及本课程与其他相关课程的联系、分工等作必要说明</a:t>
            </a:r>
            <a:r>
              <a:rPr lang="en-US" altLang="zh-CN" dirty="0"/>
              <a:t>)</a:t>
            </a:r>
            <a:endParaRPr lang="zh-CN" altLang="zh-CN" sz="1400" dirty="0"/>
          </a:p>
          <a:p>
            <a:pPr marL="400050" lvl="1" indent="0">
              <a:buNone/>
            </a:pPr>
            <a:r>
              <a:rPr lang="zh-CN" altLang="zh-CN" dirty="0"/>
              <a:t>课堂讲授：全程采用多媒体教学手段。</a:t>
            </a:r>
            <a:endParaRPr lang="zh-CN" altLang="zh-CN" sz="1400" dirty="0"/>
          </a:p>
          <a:p>
            <a:pPr marL="400050" lvl="1" indent="0">
              <a:buNone/>
            </a:pPr>
            <a:r>
              <a:rPr lang="zh-CN" altLang="zh-CN" dirty="0"/>
              <a:t>实验环节：本课程有专门的配套实验课，实验课程的具体要求见 人工智能实验 课程。</a:t>
            </a:r>
            <a:endParaRPr lang="zh-CN" altLang="zh-CN" sz="1400" dirty="0"/>
          </a:p>
          <a:p>
            <a:pPr marL="400050" lvl="1" indent="0">
              <a:buNone/>
            </a:pPr>
            <a:r>
              <a:rPr lang="zh-CN" altLang="zh-CN" dirty="0"/>
              <a:t>作业：每周</a:t>
            </a:r>
            <a:r>
              <a:rPr lang="en-US" altLang="zh-CN" dirty="0"/>
              <a:t>1~2</a:t>
            </a:r>
            <a:r>
              <a:rPr lang="zh-CN" altLang="zh-CN" dirty="0"/>
              <a:t>题。</a:t>
            </a:r>
            <a:endParaRPr lang="zh-CN" altLang="zh-CN" sz="1400" dirty="0"/>
          </a:p>
          <a:p>
            <a:pPr marL="0" indent="0">
              <a:buNone/>
            </a:pPr>
            <a:r>
              <a:rPr lang="en-US" altLang="zh-CN" dirty="0"/>
              <a:t> </a:t>
            </a:r>
            <a:endParaRPr lang="zh-CN" altLang="zh-CN" sz="1800" dirty="0"/>
          </a:p>
          <a:p>
            <a:r>
              <a:rPr lang="zh-CN" altLang="zh-CN" dirty="0"/>
              <a:t>教学方法</a:t>
            </a:r>
            <a:endParaRPr lang="zh-CN" altLang="zh-CN" sz="1800" dirty="0"/>
          </a:p>
          <a:p>
            <a:pPr marL="400050" lvl="1" indent="0">
              <a:buNone/>
            </a:pPr>
            <a:r>
              <a:rPr lang="en-US" altLang="zh-CN" dirty="0"/>
              <a:t>(</a:t>
            </a:r>
            <a:r>
              <a:rPr lang="zh-CN" altLang="zh-CN" dirty="0"/>
              <a:t>包括课堂讲授、提问研讨，课后习题和答疑等情况</a:t>
            </a:r>
            <a:r>
              <a:rPr lang="en-US" altLang="zh-CN" dirty="0"/>
              <a:t>)</a:t>
            </a:r>
            <a:endParaRPr lang="zh-CN" altLang="zh-CN" sz="1400" dirty="0"/>
          </a:p>
          <a:p>
            <a:pPr marL="400050" lvl="1" indent="0">
              <a:buNone/>
            </a:pPr>
            <a:r>
              <a:rPr lang="zh-CN" altLang="zh-CN" dirty="0"/>
              <a:t>教学方法主要包括多媒体课堂教学，课堂提问，期中研讨，课后作业和答疑等方法。</a:t>
            </a:r>
            <a:endParaRPr lang="zh-CN" altLang="zh-CN" sz="1400" dirty="0"/>
          </a:p>
          <a:p>
            <a:pPr lvl="1"/>
            <a:endParaRPr lang="zh-CN" altLang="en-US" dirty="0"/>
          </a:p>
        </p:txBody>
      </p:sp>
      <p:sp>
        <p:nvSpPr>
          <p:cNvPr id="2" name="标题 1">
            <a:extLst>
              <a:ext uri="{FF2B5EF4-FFF2-40B4-BE49-F238E27FC236}">
                <a16:creationId xmlns:a16="http://schemas.microsoft.com/office/drawing/2014/main" id="{9D2EC15F-F5DD-4456-AAE6-62345C0A7D9A}"/>
              </a:ext>
            </a:extLst>
          </p:cNvPr>
          <p:cNvSpPr>
            <a:spLocks noGrp="1"/>
          </p:cNvSpPr>
          <p:nvPr>
            <p:ph type="title"/>
          </p:nvPr>
        </p:nvSpPr>
        <p:spPr/>
        <p:txBody>
          <a:bodyPr/>
          <a:lstStyle/>
          <a:p>
            <a:r>
              <a:rPr lang="en-US" altLang="zh-CN" dirty="0"/>
              <a:t>Motivations</a:t>
            </a:r>
            <a:endParaRPr lang="zh-CN" altLang="en-US" dirty="0"/>
          </a:p>
        </p:txBody>
      </p:sp>
    </p:spTree>
    <p:extLst>
      <p:ext uri="{BB962C8B-B14F-4D97-AF65-F5344CB8AC3E}">
        <p14:creationId xmlns:p14="http://schemas.microsoft.com/office/powerpoint/2010/main" val="48467509"/>
      </p:ext>
    </p:extLst>
  </p:cSld>
  <p:clrMapOvr>
    <a:masterClrMapping/>
  </p:clrMapOvr>
  <p:transition spd="slow"/>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457CCB-BB1A-41B8-AFBE-EF6A45DFA6DF}"/>
              </a:ext>
            </a:extLst>
          </p:cNvPr>
          <p:cNvSpPr>
            <a:spLocks noGrp="1"/>
          </p:cNvSpPr>
          <p:nvPr>
            <p:ph type="title"/>
          </p:nvPr>
        </p:nvSpPr>
        <p:spPr/>
        <p:txBody>
          <a:bodyPr/>
          <a:lstStyle/>
          <a:p>
            <a:pPr>
              <a:buClr>
                <a:schemeClr val="tx2"/>
              </a:buClr>
            </a:pPr>
            <a:r>
              <a:rPr lang="en-US" altLang="zh-CN" dirty="0"/>
              <a:t>Types of c</a:t>
            </a:r>
            <a:r>
              <a:rPr lang="zh-CN" altLang="zh-CN" dirty="0"/>
              <a:t>ognitive model</a:t>
            </a:r>
            <a:endParaRPr lang="en-US" altLang="zh-CN" dirty="0"/>
          </a:p>
        </p:txBody>
      </p:sp>
      <p:sp>
        <p:nvSpPr>
          <p:cNvPr id="3" name="内容占位符 2">
            <a:extLst>
              <a:ext uri="{FF2B5EF4-FFF2-40B4-BE49-F238E27FC236}">
                <a16:creationId xmlns:a16="http://schemas.microsoft.com/office/drawing/2014/main" id="{446E0519-9E5B-4B67-A66F-50199979D057}"/>
              </a:ext>
            </a:extLst>
          </p:cNvPr>
          <p:cNvSpPr txBox="1">
            <a:spLocks/>
          </p:cNvSpPr>
          <p:nvPr/>
        </p:nvSpPr>
        <p:spPr>
          <a:xfrm>
            <a:off x="357158" y="1013254"/>
            <a:ext cx="8786842" cy="5487579"/>
          </a:xfrm>
          <a:prstGeom prst="rect">
            <a:avLst/>
          </a:prstGeom>
        </p:spPr>
        <p:txBody>
          <a:bodyPr/>
          <a:lstStyle>
            <a:lvl1pPr marL="342900" indent="-342900" algn="l" rtl="0" eaLnBrk="1" fontAlgn="base" hangingPunct="1">
              <a:spcBef>
                <a:spcPct val="20000"/>
              </a:spcBef>
              <a:spcAft>
                <a:spcPct val="0"/>
              </a:spcAft>
              <a:buClr>
                <a:schemeClr val="bg2"/>
              </a:buClr>
              <a:buSzPct val="70000"/>
              <a:buFont typeface="Wingdings" panose="05000000000000000000" pitchFamily="2" charset="2"/>
              <a:buChar char="l"/>
              <a:defRPr kumimoji="1" sz="2400">
                <a:solidFill>
                  <a:schemeClr val="tx1"/>
                </a:solidFill>
                <a:latin typeface="+mn-lt"/>
                <a:ea typeface="+mn-ea"/>
                <a:cs typeface="宋体" charset="0"/>
              </a:defRPr>
            </a:lvl1pPr>
            <a:lvl2pPr marL="742950" indent="-285750" algn="l" rtl="0" eaLnBrk="1" fontAlgn="base" hangingPunct="1">
              <a:spcBef>
                <a:spcPct val="20000"/>
              </a:spcBef>
              <a:spcAft>
                <a:spcPct val="0"/>
              </a:spcAft>
              <a:buClr>
                <a:schemeClr val="accent1"/>
              </a:buClr>
              <a:buSzPct val="150000"/>
              <a:buChar char="•"/>
              <a:defRPr kumimoji="1" sz="2000">
                <a:solidFill>
                  <a:schemeClr val="tx1"/>
                </a:solidFill>
                <a:latin typeface="+mn-lt"/>
                <a:ea typeface="+mn-ea"/>
              </a:defRPr>
            </a:lvl2pPr>
            <a:lvl3pPr marL="1143000" indent="-228600" algn="l" rtl="0" eaLnBrk="1" fontAlgn="base" hangingPunct="1">
              <a:spcBef>
                <a:spcPct val="20000"/>
              </a:spcBef>
              <a:spcAft>
                <a:spcPct val="0"/>
              </a:spcAft>
              <a:buClr>
                <a:schemeClr val="tx1"/>
              </a:buClr>
              <a:buSzPct val="150000"/>
              <a:buChar char="•"/>
              <a:defRPr kumimoji="1">
                <a:solidFill>
                  <a:schemeClr val="tx1"/>
                </a:solidFill>
                <a:latin typeface="+mn-lt"/>
                <a:ea typeface="+mn-ea"/>
              </a:defRPr>
            </a:lvl3pPr>
            <a:lvl4pPr marL="1600200" indent="-228600" algn="l" rtl="0" eaLnBrk="1" fontAlgn="base" hangingPunct="1">
              <a:spcBef>
                <a:spcPct val="20000"/>
              </a:spcBef>
              <a:spcAft>
                <a:spcPct val="0"/>
              </a:spcAft>
              <a:buClr>
                <a:schemeClr val="tx2"/>
              </a:buClr>
              <a:buSzPct val="150000"/>
              <a:buChar char="•"/>
              <a:defRPr kumimoji="1" sz="1600">
                <a:solidFill>
                  <a:schemeClr val="tx1"/>
                </a:solidFill>
                <a:latin typeface="+mn-lt"/>
                <a:ea typeface="+mn-ea"/>
              </a:defRPr>
            </a:lvl4pPr>
            <a:lvl5pPr marL="2057400" indent="-228600" algn="l" rtl="0" eaLnBrk="1" fontAlgn="base" hangingPunct="1">
              <a:spcBef>
                <a:spcPct val="20000"/>
              </a:spcBef>
              <a:spcAft>
                <a:spcPct val="0"/>
              </a:spcAft>
              <a:buClr>
                <a:schemeClr val="folHlink"/>
              </a:buClr>
              <a:buSzPct val="150000"/>
              <a:buChar char="•"/>
              <a:defRPr kumimoji="1" sz="1600">
                <a:solidFill>
                  <a:schemeClr val="tx1"/>
                </a:solidFill>
                <a:latin typeface="+mn-lt"/>
                <a:ea typeface="+mn-ea"/>
              </a:defRPr>
            </a:lvl5pPr>
            <a:lvl6pPr marL="2514600" indent="-228600" algn="l" rtl="0" eaLnBrk="1" fontAlgn="base" hangingPunct="1">
              <a:spcBef>
                <a:spcPct val="20000"/>
              </a:spcBef>
              <a:spcAft>
                <a:spcPct val="0"/>
              </a:spcAft>
              <a:buClr>
                <a:schemeClr val="folHlink"/>
              </a:buClr>
              <a:buSzPct val="150000"/>
              <a:buChar char="•"/>
              <a:defRPr sz="2000">
                <a:solidFill>
                  <a:schemeClr val="tx1"/>
                </a:solidFill>
                <a:latin typeface="+mn-lt"/>
                <a:ea typeface="+mn-ea"/>
              </a:defRPr>
            </a:lvl6pPr>
            <a:lvl7pPr marL="2971800" indent="-228600" algn="l" rtl="0" eaLnBrk="1" fontAlgn="base" hangingPunct="1">
              <a:spcBef>
                <a:spcPct val="20000"/>
              </a:spcBef>
              <a:spcAft>
                <a:spcPct val="0"/>
              </a:spcAft>
              <a:buClr>
                <a:schemeClr val="folHlink"/>
              </a:buClr>
              <a:buSzPct val="150000"/>
              <a:buChar char="•"/>
              <a:defRPr sz="2000">
                <a:solidFill>
                  <a:schemeClr val="tx1"/>
                </a:solidFill>
                <a:latin typeface="+mn-lt"/>
                <a:ea typeface="+mn-ea"/>
              </a:defRPr>
            </a:lvl7pPr>
            <a:lvl8pPr marL="3429000" indent="-228600" algn="l" rtl="0" eaLnBrk="1" fontAlgn="base" hangingPunct="1">
              <a:spcBef>
                <a:spcPct val="20000"/>
              </a:spcBef>
              <a:spcAft>
                <a:spcPct val="0"/>
              </a:spcAft>
              <a:buClr>
                <a:schemeClr val="folHlink"/>
              </a:buClr>
              <a:buSzPct val="150000"/>
              <a:buChar char="•"/>
              <a:defRPr sz="2000">
                <a:solidFill>
                  <a:schemeClr val="tx1"/>
                </a:solidFill>
                <a:latin typeface="+mn-lt"/>
                <a:ea typeface="+mn-ea"/>
              </a:defRPr>
            </a:lvl8pPr>
            <a:lvl9pPr marL="3886200" indent="-228600" algn="l" rtl="0" eaLnBrk="1" fontAlgn="base" hangingPunct="1">
              <a:spcBef>
                <a:spcPct val="20000"/>
              </a:spcBef>
              <a:spcAft>
                <a:spcPct val="0"/>
              </a:spcAft>
              <a:buClr>
                <a:schemeClr val="folHlink"/>
              </a:buClr>
              <a:buSzPct val="150000"/>
              <a:buChar char="•"/>
              <a:defRPr sz="2000">
                <a:solidFill>
                  <a:schemeClr val="tx1"/>
                </a:solidFill>
                <a:latin typeface="+mn-lt"/>
                <a:ea typeface="+mn-ea"/>
              </a:defRPr>
            </a:lvl9pPr>
          </a:lstStyle>
          <a:p>
            <a:pPr>
              <a:buClr>
                <a:schemeClr val="tx2"/>
              </a:buClr>
            </a:pPr>
            <a:r>
              <a:rPr lang="en-US" altLang="zh-CN" dirty="0"/>
              <a:t>Neural network</a:t>
            </a:r>
          </a:p>
          <a:p>
            <a:pPr lvl="1">
              <a:buClr>
                <a:schemeClr val="tx2"/>
              </a:buClr>
            </a:pPr>
            <a:r>
              <a:rPr lang="en-US" altLang="zh-CN" dirty="0"/>
              <a:t>Neural networks work similarly to the human brain by running training data through a large number of </a:t>
            </a:r>
            <a:r>
              <a:rPr lang="en-US" altLang="zh-CN" b="1" dirty="0"/>
              <a:t>computational nodes</a:t>
            </a:r>
            <a:r>
              <a:rPr lang="en-US" altLang="zh-CN" dirty="0"/>
              <a:t>, called </a:t>
            </a:r>
            <a:r>
              <a:rPr lang="en-US" altLang="zh-CN" b="1" dirty="0"/>
              <a:t>artificial neurons</a:t>
            </a:r>
            <a:r>
              <a:rPr lang="en-US" altLang="zh-CN" dirty="0"/>
              <a:t>, which pass information back and forth between each other. By accumulating information in this distributed way, applications can </a:t>
            </a:r>
            <a:r>
              <a:rPr lang="en-US" altLang="zh-CN" b="1" dirty="0"/>
              <a:t>make predictions about future inputs</a:t>
            </a:r>
            <a:r>
              <a:rPr lang="en-US" altLang="zh-CN" dirty="0"/>
              <a:t>.</a:t>
            </a:r>
          </a:p>
          <a:p>
            <a:pPr>
              <a:buClr>
                <a:schemeClr val="tx2"/>
              </a:buClr>
            </a:pPr>
            <a:endParaRPr lang="en-US" altLang="zh-CN" dirty="0"/>
          </a:p>
        </p:txBody>
      </p:sp>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0036" y="3082209"/>
            <a:ext cx="5300191" cy="3418624"/>
          </a:xfrm>
          <a:prstGeom prst="rect">
            <a:avLst/>
          </a:prstGeom>
        </p:spPr>
      </p:pic>
      <p:sp>
        <p:nvSpPr>
          <p:cNvPr id="8" name="矩形 7"/>
          <p:cNvSpPr/>
          <p:nvPr/>
        </p:nvSpPr>
        <p:spPr>
          <a:xfrm>
            <a:off x="6450227" y="5300504"/>
            <a:ext cx="2457836" cy="1200329"/>
          </a:xfrm>
          <a:prstGeom prst="rect">
            <a:avLst/>
          </a:prstGeom>
        </p:spPr>
        <p:txBody>
          <a:bodyPr wrap="square">
            <a:spAutoFit/>
          </a:bodyPr>
          <a:lstStyle/>
          <a:p>
            <a:r>
              <a:rPr lang="en-US" altLang="zh-CN" dirty="0"/>
              <a:t>In a neural network, data passes back and forth between many neurons.</a:t>
            </a:r>
            <a:endParaRPr lang="zh-CN" altLang="en-US" dirty="0"/>
          </a:p>
        </p:txBody>
      </p:sp>
    </p:spTree>
    <p:extLst>
      <p:ext uri="{BB962C8B-B14F-4D97-AF65-F5344CB8AC3E}">
        <p14:creationId xmlns:p14="http://schemas.microsoft.com/office/powerpoint/2010/main" val="3893946898"/>
      </p:ext>
    </p:extLst>
  </p:cSld>
  <p:clrMapOvr>
    <a:masterClrMapping/>
  </p:clrMapOvr>
  <p:transition spd="slow"/>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457CCB-BB1A-41B8-AFBE-EF6A45DFA6DF}"/>
              </a:ext>
            </a:extLst>
          </p:cNvPr>
          <p:cNvSpPr>
            <a:spLocks noGrp="1"/>
          </p:cNvSpPr>
          <p:nvPr>
            <p:ph type="title"/>
          </p:nvPr>
        </p:nvSpPr>
        <p:spPr/>
        <p:txBody>
          <a:bodyPr/>
          <a:lstStyle/>
          <a:p>
            <a:pPr>
              <a:buClr>
                <a:schemeClr val="tx2"/>
              </a:buClr>
            </a:pPr>
            <a:r>
              <a:rPr lang="en-US" altLang="zh-CN" dirty="0"/>
              <a:t>Types of c</a:t>
            </a:r>
            <a:r>
              <a:rPr lang="zh-CN" altLang="zh-CN" dirty="0"/>
              <a:t>ognitive model</a:t>
            </a:r>
            <a:endParaRPr lang="en-US" altLang="zh-CN" dirty="0"/>
          </a:p>
        </p:txBody>
      </p:sp>
      <p:sp>
        <p:nvSpPr>
          <p:cNvPr id="3" name="内容占位符 2">
            <a:extLst>
              <a:ext uri="{FF2B5EF4-FFF2-40B4-BE49-F238E27FC236}">
                <a16:creationId xmlns:a16="http://schemas.microsoft.com/office/drawing/2014/main" id="{446E0519-9E5B-4B67-A66F-50199979D057}"/>
              </a:ext>
            </a:extLst>
          </p:cNvPr>
          <p:cNvSpPr txBox="1">
            <a:spLocks/>
          </p:cNvSpPr>
          <p:nvPr/>
        </p:nvSpPr>
        <p:spPr>
          <a:xfrm>
            <a:off x="357158" y="1013254"/>
            <a:ext cx="8589134" cy="5487579"/>
          </a:xfrm>
          <a:prstGeom prst="rect">
            <a:avLst/>
          </a:prstGeom>
        </p:spPr>
        <p:txBody>
          <a:bodyPr/>
          <a:lstStyle>
            <a:lvl1pPr marL="342900" indent="-342900" algn="l" rtl="0" eaLnBrk="1" fontAlgn="base" hangingPunct="1">
              <a:spcBef>
                <a:spcPct val="20000"/>
              </a:spcBef>
              <a:spcAft>
                <a:spcPct val="0"/>
              </a:spcAft>
              <a:buClr>
                <a:schemeClr val="bg2"/>
              </a:buClr>
              <a:buSzPct val="70000"/>
              <a:buFont typeface="Wingdings" panose="05000000000000000000" pitchFamily="2" charset="2"/>
              <a:buChar char="l"/>
              <a:defRPr kumimoji="1" sz="2400">
                <a:solidFill>
                  <a:schemeClr val="tx1"/>
                </a:solidFill>
                <a:latin typeface="+mn-lt"/>
                <a:ea typeface="+mn-ea"/>
                <a:cs typeface="宋体" charset="0"/>
              </a:defRPr>
            </a:lvl1pPr>
            <a:lvl2pPr marL="742950" indent="-285750" algn="l" rtl="0" eaLnBrk="1" fontAlgn="base" hangingPunct="1">
              <a:spcBef>
                <a:spcPct val="20000"/>
              </a:spcBef>
              <a:spcAft>
                <a:spcPct val="0"/>
              </a:spcAft>
              <a:buClr>
                <a:schemeClr val="accent1"/>
              </a:buClr>
              <a:buSzPct val="150000"/>
              <a:buChar char="•"/>
              <a:defRPr kumimoji="1" sz="2000">
                <a:solidFill>
                  <a:schemeClr val="tx1"/>
                </a:solidFill>
                <a:latin typeface="+mn-lt"/>
                <a:ea typeface="+mn-ea"/>
              </a:defRPr>
            </a:lvl2pPr>
            <a:lvl3pPr marL="1143000" indent="-228600" algn="l" rtl="0" eaLnBrk="1" fontAlgn="base" hangingPunct="1">
              <a:spcBef>
                <a:spcPct val="20000"/>
              </a:spcBef>
              <a:spcAft>
                <a:spcPct val="0"/>
              </a:spcAft>
              <a:buClr>
                <a:schemeClr val="tx1"/>
              </a:buClr>
              <a:buSzPct val="150000"/>
              <a:buChar char="•"/>
              <a:defRPr kumimoji="1">
                <a:solidFill>
                  <a:schemeClr val="tx1"/>
                </a:solidFill>
                <a:latin typeface="+mn-lt"/>
                <a:ea typeface="+mn-ea"/>
              </a:defRPr>
            </a:lvl3pPr>
            <a:lvl4pPr marL="1600200" indent="-228600" algn="l" rtl="0" eaLnBrk="1" fontAlgn="base" hangingPunct="1">
              <a:spcBef>
                <a:spcPct val="20000"/>
              </a:spcBef>
              <a:spcAft>
                <a:spcPct val="0"/>
              </a:spcAft>
              <a:buClr>
                <a:schemeClr val="tx2"/>
              </a:buClr>
              <a:buSzPct val="150000"/>
              <a:buChar char="•"/>
              <a:defRPr kumimoji="1" sz="1600">
                <a:solidFill>
                  <a:schemeClr val="tx1"/>
                </a:solidFill>
                <a:latin typeface="+mn-lt"/>
                <a:ea typeface="+mn-ea"/>
              </a:defRPr>
            </a:lvl4pPr>
            <a:lvl5pPr marL="2057400" indent="-228600" algn="l" rtl="0" eaLnBrk="1" fontAlgn="base" hangingPunct="1">
              <a:spcBef>
                <a:spcPct val="20000"/>
              </a:spcBef>
              <a:spcAft>
                <a:spcPct val="0"/>
              </a:spcAft>
              <a:buClr>
                <a:schemeClr val="folHlink"/>
              </a:buClr>
              <a:buSzPct val="150000"/>
              <a:buChar char="•"/>
              <a:defRPr kumimoji="1" sz="1600">
                <a:solidFill>
                  <a:schemeClr val="tx1"/>
                </a:solidFill>
                <a:latin typeface="+mn-lt"/>
                <a:ea typeface="+mn-ea"/>
              </a:defRPr>
            </a:lvl5pPr>
            <a:lvl6pPr marL="2514600" indent="-228600" algn="l" rtl="0" eaLnBrk="1" fontAlgn="base" hangingPunct="1">
              <a:spcBef>
                <a:spcPct val="20000"/>
              </a:spcBef>
              <a:spcAft>
                <a:spcPct val="0"/>
              </a:spcAft>
              <a:buClr>
                <a:schemeClr val="folHlink"/>
              </a:buClr>
              <a:buSzPct val="150000"/>
              <a:buChar char="•"/>
              <a:defRPr sz="2000">
                <a:solidFill>
                  <a:schemeClr val="tx1"/>
                </a:solidFill>
                <a:latin typeface="+mn-lt"/>
                <a:ea typeface="+mn-ea"/>
              </a:defRPr>
            </a:lvl6pPr>
            <a:lvl7pPr marL="2971800" indent="-228600" algn="l" rtl="0" eaLnBrk="1" fontAlgn="base" hangingPunct="1">
              <a:spcBef>
                <a:spcPct val="20000"/>
              </a:spcBef>
              <a:spcAft>
                <a:spcPct val="0"/>
              </a:spcAft>
              <a:buClr>
                <a:schemeClr val="folHlink"/>
              </a:buClr>
              <a:buSzPct val="150000"/>
              <a:buChar char="•"/>
              <a:defRPr sz="2000">
                <a:solidFill>
                  <a:schemeClr val="tx1"/>
                </a:solidFill>
                <a:latin typeface="+mn-lt"/>
                <a:ea typeface="+mn-ea"/>
              </a:defRPr>
            </a:lvl7pPr>
            <a:lvl8pPr marL="3429000" indent="-228600" algn="l" rtl="0" eaLnBrk="1" fontAlgn="base" hangingPunct="1">
              <a:spcBef>
                <a:spcPct val="20000"/>
              </a:spcBef>
              <a:spcAft>
                <a:spcPct val="0"/>
              </a:spcAft>
              <a:buClr>
                <a:schemeClr val="folHlink"/>
              </a:buClr>
              <a:buSzPct val="150000"/>
              <a:buChar char="•"/>
              <a:defRPr sz="2000">
                <a:solidFill>
                  <a:schemeClr val="tx1"/>
                </a:solidFill>
                <a:latin typeface="+mn-lt"/>
                <a:ea typeface="+mn-ea"/>
              </a:defRPr>
            </a:lvl8pPr>
            <a:lvl9pPr marL="3886200" indent="-228600" algn="l" rtl="0" eaLnBrk="1" fontAlgn="base" hangingPunct="1">
              <a:spcBef>
                <a:spcPct val="20000"/>
              </a:spcBef>
              <a:spcAft>
                <a:spcPct val="0"/>
              </a:spcAft>
              <a:buClr>
                <a:schemeClr val="folHlink"/>
              </a:buClr>
              <a:buSzPct val="150000"/>
              <a:buChar char="•"/>
              <a:defRPr sz="2000">
                <a:solidFill>
                  <a:schemeClr val="tx1"/>
                </a:solidFill>
                <a:latin typeface="+mn-lt"/>
                <a:ea typeface="+mn-ea"/>
              </a:defRPr>
            </a:lvl9pPr>
          </a:lstStyle>
          <a:p>
            <a:pPr>
              <a:buClr>
                <a:schemeClr val="tx2"/>
              </a:buClr>
            </a:pPr>
            <a:r>
              <a:rPr lang="en-US" altLang="zh-CN" dirty="0"/>
              <a:t>Reinforcement learning </a:t>
            </a:r>
          </a:p>
          <a:p>
            <a:pPr lvl="1">
              <a:buClr>
                <a:schemeClr val="tx2"/>
              </a:buClr>
            </a:pPr>
            <a:r>
              <a:rPr lang="en-US" altLang="zh-CN" dirty="0"/>
              <a:t>This approach has algorithms run through many iterations of a task that takes multiple steps, </a:t>
            </a:r>
            <a:r>
              <a:rPr lang="en-US" altLang="zh-CN" b="1" dirty="0"/>
              <a:t>incentivizing actions </a:t>
            </a:r>
            <a:r>
              <a:rPr lang="en-US" altLang="zh-CN" dirty="0"/>
              <a:t>that eventually </a:t>
            </a:r>
            <a:r>
              <a:rPr lang="en-US" altLang="zh-CN" b="1" dirty="0"/>
              <a:t>produce positive outcomes</a:t>
            </a:r>
            <a:r>
              <a:rPr lang="en-US" altLang="zh-CN" dirty="0"/>
              <a:t>, while </a:t>
            </a:r>
            <a:r>
              <a:rPr lang="en-US" altLang="zh-CN" b="1" dirty="0"/>
              <a:t>penalizing actions </a:t>
            </a:r>
            <a:r>
              <a:rPr lang="en-US" altLang="zh-CN" dirty="0"/>
              <a:t>that lead to negative ones. </a:t>
            </a:r>
          </a:p>
          <a:p>
            <a:pPr lvl="1">
              <a:buClr>
                <a:schemeClr val="tx2"/>
              </a:buClr>
            </a:pPr>
            <a:r>
              <a:rPr lang="en-US" altLang="zh-CN" dirty="0"/>
              <a:t>This is a primary part of the AI algorithm that Google's DeepMind used for its </a:t>
            </a:r>
            <a:r>
              <a:rPr lang="en-US" altLang="zh-CN" dirty="0" err="1"/>
              <a:t>AlphaGo</a:t>
            </a:r>
            <a:r>
              <a:rPr lang="en-US" altLang="zh-CN" dirty="0"/>
              <a:t> application, which bested the top human Go players in 2016.</a:t>
            </a:r>
          </a:p>
          <a:p>
            <a:pPr lvl="1">
              <a:buClr>
                <a:schemeClr val="tx2"/>
              </a:buClr>
            </a:pPr>
            <a:endParaRPr lang="en-US" altLang="zh-CN" dirty="0"/>
          </a:p>
          <a:p>
            <a:pPr>
              <a:buClr>
                <a:schemeClr val="tx2"/>
              </a:buClr>
            </a:pPr>
            <a:r>
              <a:rPr lang="en-US" altLang="zh-CN" dirty="0"/>
              <a:t>These models can also be used in natural language processing and smart assistant applications, have improved human-computer interaction, making it possible for machines to have rudimentary conversations with humans.</a:t>
            </a:r>
          </a:p>
        </p:txBody>
      </p:sp>
    </p:spTree>
    <p:extLst>
      <p:ext uri="{BB962C8B-B14F-4D97-AF65-F5344CB8AC3E}">
        <p14:creationId xmlns:p14="http://schemas.microsoft.com/office/powerpoint/2010/main" val="429978863"/>
      </p:ext>
    </p:extLst>
  </p:cSld>
  <p:clrMapOvr>
    <a:masterClrMapping/>
  </p:clrMapOvr>
  <p:transition spd="slow"/>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457CCB-BB1A-41B8-AFBE-EF6A45DFA6DF}"/>
              </a:ext>
            </a:extLst>
          </p:cNvPr>
          <p:cNvSpPr>
            <a:spLocks noGrp="1"/>
          </p:cNvSpPr>
          <p:nvPr>
            <p:ph type="title"/>
          </p:nvPr>
        </p:nvSpPr>
        <p:spPr/>
        <p:txBody>
          <a:bodyPr/>
          <a:lstStyle/>
          <a:p>
            <a:r>
              <a:rPr lang="en-US" altLang="zh-CN" sz="2800" dirty="0"/>
              <a:t>Potential limitations </a:t>
            </a:r>
          </a:p>
        </p:txBody>
      </p:sp>
      <p:sp>
        <p:nvSpPr>
          <p:cNvPr id="3" name="内容占位符 2">
            <a:extLst>
              <a:ext uri="{FF2B5EF4-FFF2-40B4-BE49-F238E27FC236}">
                <a16:creationId xmlns:a16="http://schemas.microsoft.com/office/drawing/2014/main" id="{446E0519-9E5B-4B67-A66F-50199979D057}"/>
              </a:ext>
            </a:extLst>
          </p:cNvPr>
          <p:cNvSpPr txBox="1">
            <a:spLocks/>
          </p:cNvSpPr>
          <p:nvPr/>
        </p:nvSpPr>
        <p:spPr>
          <a:xfrm>
            <a:off x="357158" y="1013254"/>
            <a:ext cx="8429684" cy="5487579"/>
          </a:xfrm>
          <a:prstGeom prst="rect">
            <a:avLst/>
          </a:prstGeom>
        </p:spPr>
        <p:txBody>
          <a:bodyPr/>
          <a:lstStyle>
            <a:lvl1pPr marL="342900" indent="-342900" algn="l" rtl="0" eaLnBrk="1" fontAlgn="base" hangingPunct="1">
              <a:spcBef>
                <a:spcPct val="20000"/>
              </a:spcBef>
              <a:spcAft>
                <a:spcPct val="0"/>
              </a:spcAft>
              <a:buClr>
                <a:schemeClr val="bg2"/>
              </a:buClr>
              <a:buSzPct val="70000"/>
              <a:buFont typeface="Wingdings" panose="05000000000000000000" pitchFamily="2" charset="2"/>
              <a:buChar char="l"/>
              <a:defRPr kumimoji="1" sz="2400">
                <a:solidFill>
                  <a:schemeClr val="tx1"/>
                </a:solidFill>
                <a:latin typeface="+mn-lt"/>
                <a:ea typeface="+mn-ea"/>
                <a:cs typeface="宋体" charset="0"/>
              </a:defRPr>
            </a:lvl1pPr>
            <a:lvl2pPr marL="742950" indent="-285750" algn="l" rtl="0" eaLnBrk="1" fontAlgn="base" hangingPunct="1">
              <a:spcBef>
                <a:spcPct val="20000"/>
              </a:spcBef>
              <a:spcAft>
                <a:spcPct val="0"/>
              </a:spcAft>
              <a:buClr>
                <a:schemeClr val="accent1"/>
              </a:buClr>
              <a:buSzPct val="150000"/>
              <a:buChar char="•"/>
              <a:defRPr kumimoji="1" sz="2000">
                <a:solidFill>
                  <a:schemeClr val="tx1"/>
                </a:solidFill>
                <a:latin typeface="+mn-lt"/>
                <a:ea typeface="+mn-ea"/>
              </a:defRPr>
            </a:lvl2pPr>
            <a:lvl3pPr marL="1143000" indent="-228600" algn="l" rtl="0" eaLnBrk="1" fontAlgn="base" hangingPunct="1">
              <a:spcBef>
                <a:spcPct val="20000"/>
              </a:spcBef>
              <a:spcAft>
                <a:spcPct val="0"/>
              </a:spcAft>
              <a:buClr>
                <a:schemeClr val="tx1"/>
              </a:buClr>
              <a:buSzPct val="150000"/>
              <a:buChar char="•"/>
              <a:defRPr kumimoji="1">
                <a:solidFill>
                  <a:schemeClr val="tx1"/>
                </a:solidFill>
                <a:latin typeface="+mn-lt"/>
                <a:ea typeface="+mn-ea"/>
              </a:defRPr>
            </a:lvl3pPr>
            <a:lvl4pPr marL="1600200" indent="-228600" algn="l" rtl="0" eaLnBrk="1" fontAlgn="base" hangingPunct="1">
              <a:spcBef>
                <a:spcPct val="20000"/>
              </a:spcBef>
              <a:spcAft>
                <a:spcPct val="0"/>
              </a:spcAft>
              <a:buClr>
                <a:schemeClr val="tx2"/>
              </a:buClr>
              <a:buSzPct val="150000"/>
              <a:buChar char="•"/>
              <a:defRPr kumimoji="1" sz="1600">
                <a:solidFill>
                  <a:schemeClr val="tx1"/>
                </a:solidFill>
                <a:latin typeface="+mn-lt"/>
                <a:ea typeface="+mn-ea"/>
              </a:defRPr>
            </a:lvl4pPr>
            <a:lvl5pPr marL="2057400" indent="-228600" algn="l" rtl="0" eaLnBrk="1" fontAlgn="base" hangingPunct="1">
              <a:spcBef>
                <a:spcPct val="20000"/>
              </a:spcBef>
              <a:spcAft>
                <a:spcPct val="0"/>
              </a:spcAft>
              <a:buClr>
                <a:schemeClr val="folHlink"/>
              </a:buClr>
              <a:buSzPct val="150000"/>
              <a:buChar char="•"/>
              <a:defRPr kumimoji="1" sz="1600">
                <a:solidFill>
                  <a:schemeClr val="tx1"/>
                </a:solidFill>
                <a:latin typeface="+mn-lt"/>
                <a:ea typeface="+mn-ea"/>
              </a:defRPr>
            </a:lvl5pPr>
            <a:lvl6pPr marL="2514600" indent="-228600" algn="l" rtl="0" eaLnBrk="1" fontAlgn="base" hangingPunct="1">
              <a:spcBef>
                <a:spcPct val="20000"/>
              </a:spcBef>
              <a:spcAft>
                <a:spcPct val="0"/>
              </a:spcAft>
              <a:buClr>
                <a:schemeClr val="folHlink"/>
              </a:buClr>
              <a:buSzPct val="150000"/>
              <a:buChar char="•"/>
              <a:defRPr sz="2000">
                <a:solidFill>
                  <a:schemeClr val="tx1"/>
                </a:solidFill>
                <a:latin typeface="+mn-lt"/>
                <a:ea typeface="+mn-ea"/>
              </a:defRPr>
            </a:lvl6pPr>
            <a:lvl7pPr marL="2971800" indent="-228600" algn="l" rtl="0" eaLnBrk="1" fontAlgn="base" hangingPunct="1">
              <a:spcBef>
                <a:spcPct val="20000"/>
              </a:spcBef>
              <a:spcAft>
                <a:spcPct val="0"/>
              </a:spcAft>
              <a:buClr>
                <a:schemeClr val="folHlink"/>
              </a:buClr>
              <a:buSzPct val="150000"/>
              <a:buChar char="•"/>
              <a:defRPr sz="2000">
                <a:solidFill>
                  <a:schemeClr val="tx1"/>
                </a:solidFill>
                <a:latin typeface="+mn-lt"/>
                <a:ea typeface="+mn-ea"/>
              </a:defRPr>
            </a:lvl7pPr>
            <a:lvl8pPr marL="3429000" indent="-228600" algn="l" rtl="0" eaLnBrk="1" fontAlgn="base" hangingPunct="1">
              <a:spcBef>
                <a:spcPct val="20000"/>
              </a:spcBef>
              <a:spcAft>
                <a:spcPct val="0"/>
              </a:spcAft>
              <a:buClr>
                <a:schemeClr val="folHlink"/>
              </a:buClr>
              <a:buSzPct val="150000"/>
              <a:buChar char="•"/>
              <a:defRPr sz="2000">
                <a:solidFill>
                  <a:schemeClr val="tx1"/>
                </a:solidFill>
                <a:latin typeface="+mn-lt"/>
                <a:ea typeface="+mn-ea"/>
              </a:defRPr>
            </a:lvl8pPr>
            <a:lvl9pPr marL="3886200" indent="-228600" algn="l" rtl="0" eaLnBrk="1" fontAlgn="base" hangingPunct="1">
              <a:spcBef>
                <a:spcPct val="20000"/>
              </a:spcBef>
              <a:spcAft>
                <a:spcPct val="0"/>
              </a:spcAft>
              <a:buClr>
                <a:schemeClr val="folHlink"/>
              </a:buClr>
              <a:buSzPct val="150000"/>
              <a:buChar char="•"/>
              <a:defRPr sz="2000">
                <a:solidFill>
                  <a:schemeClr val="tx1"/>
                </a:solidFill>
                <a:latin typeface="+mn-lt"/>
                <a:ea typeface="+mn-ea"/>
              </a:defRPr>
            </a:lvl9pPr>
          </a:lstStyle>
          <a:p>
            <a:pPr>
              <a:buClr>
                <a:schemeClr val="tx2"/>
              </a:buClr>
            </a:pPr>
            <a:r>
              <a:rPr lang="en-US" altLang="zh-CN" dirty="0"/>
              <a:t>Despite advancements in applying cognitive models to artificial intelligence, it still falls short of its true goal of simulating human thinking.</a:t>
            </a:r>
          </a:p>
          <a:p>
            <a:pPr>
              <a:buClr>
                <a:schemeClr val="tx2"/>
              </a:buClr>
            </a:pPr>
            <a:r>
              <a:rPr lang="en-US" altLang="zh-CN" dirty="0"/>
              <a:t>This is very different from </a:t>
            </a:r>
            <a:r>
              <a:rPr lang="en-US" altLang="zh-CN" b="1" dirty="0"/>
              <a:t>how human brains work</a:t>
            </a:r>
            <a:r>
              <a:rPr lang="en-US" altLang="zh-CN" dirty="0"/>
              <a:t>. The human brain uses </a:t>
            </a:r>
            <a:r>
              <a:rPr lang="en-US" altLang="zh-CN" b="1" dirty="0"/>
              <a:t>a combination of context </a:t>
            </a:r>
            <a:r>
              <a:rPr lang="en-US" altLang="zh-CN" dirty="0"/>
              <a:t>and more </a:t>
            </a:r>
            <a:r>
              <a:rPr lang="en-US" altLang="zh-CN" b="1" dirty="0"/>
              <a:t>limited experience </a:t>
            </a:r>
            <a:r>
              <a:rPr lang="en-US" altLang="zh-CN" dirty="0"/>
              <a:t>to make generalizations about new experiences, something even the most advanced cognitive models can't do today.</a:t>
            </a:r>
          </a:p>
          <a:p>
            <a:pPr>
              <a:buClr>
                <a:schemeClr val="tx2"/>
              </a:buClr>
            </a:pPr>
            <a:r>
              <a:rPr lang="en-US" altLang="zh-CN" dirty="0"/>
              <a:t>The most advanced biological research into the human brain still </a:t>
            </a:r>
            <a:r>
              <a:rPr lang="en-US" altLang="zh-CN" b="1" dirty="0"/>
              <a:t>lacks a complete picture of how it works</a:t>
            </a:r>
            <a:r>
              <a:rPr lang="en-US" altLang="zh-CN" dirty="0"/>
              <a:t>. Even if that baseline information is established, </a:t>
            </a:r>
            <a:r>
              <a:rPr lang="en-US" altLang="zh-CN" b="1" dirty="0"/>
              <a:t>transposing human thought processes onto computer programs </a:t>
            </a:r>
            <a:r>
              <a:rPr lang="en-US" altLang="zh-CN" dirty="0"/>
              <a:t>is another leap entirely.</a:t>
            </a:r>
          </a:p>
        </p:txBody>
      </p:sp>
    </p:spTree>
    <p:extLst>
      <p:ext uri="{BB962C8B-B14F-4D97-AF65-F5344CB8AC3E}">
        <p14:creationId xmlns:p14="http://schemas.microsoft.com/office/powerpoint/2010/main" val="2144394103"/>
      </p:ext>
    </p:extLst>
  </p:cSld>
  <p:clrMapOvr>
    <a:masterClrMapping/>
  </p:clrMapOvr>
  <p:transition spd="slow"/>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2EC15F-F5DD-4456-AAE6-62345C0A7D9A}"/>
              </a:ext>
            </a:extLst>
          </p:cNvPr>
          <p:cNvSpPr>
            <a:spLocks noGrp="1"/>
          </p:cNvSpPr>
          <p:nvPr>
            <p:ph type="title"/>
          </p:nvPr>
        </p:nvSpPr>
        <p:spPr/>
        <p:txBody>
          <a:bodyPr/>
          <a:lstStyle/>
          <a:p>
            <a:r>
              <a:rPr lang="en-US" altLang="zh-CN" dirty="0"/>
              <a:t>Outline</a:t>
            </a:r>
            <a:endParaRPr lang="zh-CN" altLang="en-US" dirty="0"/>
          </a:p>
        </p:txBody>
      </p:sp>
      <p:sp>
        <p:nvSpPr>
          <p:cNvPr id="3" name="内容占位符 2">
            <a:extLst>
              <a:ext uri="{FF2B5EF4-FFF2-40B4-BE49-F238E27FC236}">
                <a16:creationId xmlns:a16="http://schemas.microsoft.com/office/drawing/2014/main" id="{446E0519-9E5B-4B67-A66F-50199979D057}"/>
              </a:ext>
            </a:extLst>
          </p:cNvPr>
          <p:cNvSpPr>
            <a:spLocks noGrp="1"/>
          </p:cNvSpPr>
          <p:nvPr>
            <p:ph idx="1"/>
          </p:nvPr>
        </p:nvSpPr>
        <p:spPr/>
        <p:txBody>
          <a:bodyPr/>
          <a:lstStyle/>
          <a:p>
            <a:pPr>
              <a:buClr>
                <a:schemeClr val="tx2"/>
              </a:buClr>
            </a:pPr>
            <a:r>
              <a:rPr lang="en-US" altLang="zh-CN" dirty="0"/>
              <a:t>What is AI?</a:t>
            </a:r>
          </a:p>
          <a:p>
            <a:pPr>
              <a:buClr>
                <a:schemeClr val="tx2"/>
              </a:buClr>
            </a:pPr>
            <a:r>
              <a:rPr lang="en-US" altLang="zh-CN" dirty="0"/>
              <a:t>The history of AI</a:t>
            </a:r>
          </a:p>
          <a:p>
            <a:pPr>
              <a:buClr>
                <a:schemeClr val="tx2"/>
              </a:buClr>
            </a:pPr>
            <a:r>
              <a:rPr lang="en-US" altLang="zh-CN" dirty="0"/>
              <a:t>Applications of AI</a:t>
            </a:r>
          </a:p>
          <a:p>
            <a:pPr>
              <a:buClr>
                <a:schemeClr val="tx2"/>
              </a:buClr>
            </a:pPr>
            <a:r>
              <a:rPr lang="en-US" altLang="zh-CN" dirty="0"/>
              <a:t>Current status of AI</a:t>
            </a:r>
          </a:p>
          <a:p>
            <a:pPr>
              <a:buClr>
                <a:schemeClr val="tx2"/>
              </a:buClr>
            </a:pPr>
            <a:r>
              <a:rPr lang="zh-CN" altLang="zh-CN" b="1" dirty="0"/>
              <a:t>The basic content of </a:t>
            </a:r>
            <a:r>
              <a:rPr lang="en-US" altLang="zh-CN" b="1" dirty="0"/>
              <a:t>AI</a:t>
            </a:r>
            <a:r>
              <a:rPr lang="zh-CN" altLang="zh-CN" b="1" dirty="0"/>
              <a:t> research</a:t>
            </a:r>
            <a:endParaRPr lang="en-US" altLang="zh-CN" b="1" dirty="0"/>
          </a:p>
          <a:p>
            <a:pPr lvl="1">
              <a:buClr>
                <a:schemeClr val="tx2"/>
              </a:buClr>
            </a:pPr>
            <a:r>
              <a:rPr lang="zh-CN" altLang="zh-CN" dirty="0"/>
              <a:t>Cognitive modeling</a:t>
            </a:r>
            <a:endParaRPr lang="en-US" altLang="zh-CN" dirty="0"/>
          </a:p>
          <a:p>
            <a:pPr lvl="1">
              <a:buClr>
                <a:schemeClr val="tx2"/>
              </a:buClr>
            </a:pPr>
            <a:r>
              <a:rPr lang="en-US" altLang="zh-CN" b="1" dirty="0"/>
              <a:t>Knowledge representation</a:t>
            </a:r>
            <a:endParaRPr lang="zh-CN" altLang="zh-CN" b="1" dirty="0"/>
          </a:p>
          <a:p>
            <a:pPr lvl="1">
              <a:buClr>
                <a:schemeClr val="tx2"/>
              </a:buClr>
            </a:pPr>
            <a:r>
              <a:rPr lang="en-US" altLang="zh-CN" dirty="0"/>
              <a:t>Automatic reasoning</a:t>
            </a:r>
          </a:p>
          <a:p>
            <a:pPr lvl="1">
              <a:buClr>
                <a:schemeClr val="tx2"/>
              </a:buClr>
            </a:pPr>
            <a:r>
              <a:rPr lang="en-US" altLang="zh-CN" dirty="0"/>
              <a:t>Machine learning</a:t>
            </a:r>
          </a:p>
          <a:p>
            <a:pPr>
              <a:buClr>
                <a:schemeClr val="tx2"/>
              </a:buClr>
            </a:pPr>
            <a:r>
              <a:rPr lang="en-US" altLang="zh-CN" dirty="0"/>
              <a:t>Future of AI</a:t>
            </a:r>
          </a:p>
        </p:txBody>
      </p:sp>
    </p:spTree>
    <p:extLst>
      <p:ext uri="{BB962C8B-B14F-4D97-AF65-F5344CB8AC3E}">
        <p14:creationId xmlns:p14="http://schemas.microsoft.com/office/powerpoint/2010/main" val="1658232788"/>
      </p:ext>
    </p:extLst>
  </p:cSld>
  <p:clrMapOvr>
    <a:masterClrMapping/>
  </p:clrMapOvr>
  <p:transition spd="slow"/>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457CCB-BB1A-41B8-AFBE-EF6A45DFA6DF}"/>
              </a:ext>
            </a:extLst>
          </p:cNvPr>
          <p:cNvSpPr>
            <a:spLocks noGrp="1"/>
          </p:cNvSpPr>
          <p:nvPr>
            <p:ph type="title"/>
          </p:nvPr>
        </p:nvSpPr>
        <p:spPr/>
        <p:txBody>
          <a:bodyPr/>
          <a:lstStyle/>
          <a:p>
            <a:pPr>
              <a:buClr>
                <a:schemeClr val="tx2"/>
              </a:buClr>
            </a:pPr>
            <a:r>
              <a:rPr lang="en-US" altLang="zh-CN" dirty="0"/>
              <a:t>Knowledge representation</a:t>
            </a:r>
            <a:endParaRPr lang="zh-CN" altLang="zh-CN" dirty="0"/>
          </a:p>
        </p:txBody>
      </p:sp>
      <p:sp>
        <p:nvSpPr>
          <p:cNvPr id="3" name="内容占位符 2">
            <a:extLst>
              <a:ext uri="{FF2B5EF4-FFF2-40B4-BE49-F238E27FC236}">
                <a16:creationId xmlns:a16="http://schemas.microsoft.com/office/drawing/2014/main" id="{446E0519-9E5B-4B67-A66F-50199979D057}"/>
              </a:ext>
            </a:extLst>
          </p:cNvPr>
          <p:cNvSpPr txBox="1">
            <a:spLocks/>
          </p:cNvSpPr>
          <p:nvPr/>
        </p:nvSpPr>
        <p:spPr>
          <a:xfrm>
            <a:off x="357158" y="1013254"/>
            <a:ext cx="8429684" cy="5487579"/>
          </a:xfrm>
          <a:prstGeom prst="rect">
            <a:avLst/>
          </a:prstGeom>
        </p:spPr>
        <p:txBody>
          <a:bodyPr/>
          <a:lstStyle>
            <a:lvl1pPr marL="342900" indent="-342900" algn="l" rtl="0" eaLnBrk="1" fontAlgn="base" hangingPunct="1">
              <a:spcBef>
                <a:spcPct val="20000"/>
              </a:spcBef>
              <a:spcAft>
                <a:spcPct val="0"/>
              </a:spcAft>
              <a:buClr>
                <a:schemeClr val="bg2"/>
              </a:buClr>
              <a:buSzPct val="70000"/>
              <a:buFont typeface="Wingdings" panose="05000000000000000000" pitchFamily="2" charset="2"/>
              <a:buChar char="l"/>
              <a:defRPr kumimoji="1" sz="2400">
                <a:solidFill>
                  <a:schemeClr val="tx1"/>
                </a:solidFill>
                <a:latin typeface="+mn-lt"/>
                <a:ea typeface="+mn-ea"/>
                <a:cs typeface="宋体" charset="0"/>
              </a:defRPr>
            </a:lvl1pPr>
            <a:lvl2pPr marL="742950" indent="-285750" algn="l" rtl="0" eaLnBrk="1" fontAlgn="base" hangingPunct="1">
              <a:spcBef>
                <a:spcPct val="20000"/>
              </a:spcBef>
              <a:spcAft>
                <a:spcPct val="0"/>
              </a:spcAft>
              <a:buClr>
                <a:schemeClr val="accent1"/>
              </a:buClr>
              <a:buSzPct val="150000"/>
              <a:buChar char="•"/>
              <a:defRPr kumimoji="1" sz="2000">
                <a:solidFill>
                  <a:schemeClr val="tx1"/>
                </a:solidFill>
                <a:latin typeface="+mn-lt"/>
                <a:ea typeface="+mn-ea"/>
              </a:defRPr>
            </a:lvl2pPr>
            <a:lvl3pPr marL="1143000" indent="-228600" algn="l" rtl="0" eaLnBrk="1" fontAlgn="base" hangingPunct="1">
              <a:spcBef>
                <a:spcPct val="20000"/>
              </a:spcBef>
              <a:spcAft>
                <a:spcPct val="0"/>
              </a:spcAft>
              <a:buClr>
                <a:schemeClr val="tx1"/>
              </a:buClr>
              <a:buSzPct val="150000"/>
              <a:buChar char="•"/>
              <a:defRPr kumimoji="1">
                <a:solidFill>
                  <a:schemeClr val="tx1"/>
                </a:solidFill>
                <a:latin typeface="+mn-lt"/>
                <a:ea typeface="+mn-ea"/>
              </a:defRPr>
            </a:lvl3pPr>
            <a:lvl4pPr marL="1600200" indent="-228600" algn="l" rtl="0" eaLnBrk="1" fontAlgn="base" hangingPunct="1">
              <a:spcBef>
                <a:spcPct val="20000"/>
              </a:spcBef>
              <a:spcAft>
                <a:spcPct val="0"/>
              </a:spcAft>
              <a:buClr>
                <a:schemeClr val="tx2"/>
              </a:buClr>
              <a:buSzPct val="150000"/>
              <a:buChar char="•"/>
              <a:defRPr kumimoji="1" sz="1600">
                <a:solidFill>
                  <a:schemeClr val="tx1"/>
                </a:solidFill>
                <a:latin typeface="+mn-lt"/>
                <a:ea typeface="+mn-ea"/>
              </a:defRPr>
            </a:lvl4pPr>
            <a:lvl5pPr marL="2057400" indent="-228600" algn="l" rtl="0" eaLnBrk="1" fontAlgn="base" hangingPunct="1">
              <a:spcBef>
                <a:spcPct val="20000"/>
              </a:spcBef>
              <a:spcAft>
                <a:spcPct val="0"/>
              </a:spcAft>
              <a:buClr>
                <a:schemeClr val="folHlink"/>
              </a:buClr>
              <a:buSzPct val="150000"/>
              <a:buChar char="•"/>
              <a:defRPr kumimoji="1" sz="1600">
                <a:solidFill>
                  <a:schemeClr val="tx1"/>
                </a:solidFill>
                <a:latin typeface="+mn-lt"/>
                <a:ea typeface="+mn-ea"/>
              </a:defRPr>
            </a:lvl5pPr>
            <a:lvl6pPr marL="2514600" indent="-228600" algn="l" rtl="0" eaLnBrk="1" fontAlgn="base" hangingPunct="1">
              <a:spcBef>
                <a:spcPct val="20000"/>
              </a:spcBef>
              <a:spcAft>
                <a:spcPct val="0"/>
              </a:spcAft>
              <a:buClr>
                <a:schemeClr val="folHlink"/>
              </a:buClr>
              <a:buSzPct val="150000"/>
              <a:buChar char="•"/>
              <a:defRPr sz="2000">
                <a:solidFill>
                  <a:schemeClr val="tx1"/>
                </a:solidFill>
                <a:latin typeface="+mn-lt"/>
                <a:ea typeface="+mn-ea"/>
              </a:defRPr>
            </a:lvl6pPr>
            <a:lvl7pPr marL="2971800" indent="-228600" algn="l" rtl="0" eaLnBrk="1" fontAlgn="base" hangingPunct="1">
              <a:spcBef>
                <a:spcPct val="20000"/>
              </a:spcBef>
              <a:spcAft>
                <a:spcPct val="0"/>
              </a:spcAft>
              <a:buClr>
                <a:schemeClr val="folHlink"/>
              </a:buClr>
              <a:buSzPct val="150000"/>
              <a:buChar char="•"/>
              <a:defRPr sz="2000">
                <a:solidFill>
                  <a:schemeClr val="tx1"/>
                </a:solidFill>
                <a:latin typeface="+mn-lt"/>
                <a:ea typeface="+mn-ea"/>
              </a:defRPr>
            </a:lvl7pPr>
            <a:lvl8pPr marL="3429000" indent="-228600" algn="l" rtl="0" eaLnBrk="1" fontAlgn="base" hangingPunct="1">
              <a:spcBef>
                <a:spcPct val="20000"/>
              </a:spcBef>
              <a:spcAft>
                <a:spcPct val="0"/>
              </a:spcAft>
              <a:buClr>
                <a:schemeClr val="folHlink"/>
              </a:buClr>
              <a:buSzPct val="150000"/>
              <a:buChar char="•"/>
              <a:defRPr sz="2000">
                <a:solidFill>
                  <a:schemeClr val="tx1"/>
                </a:solidFill>
                <a:latin typeface="+mn-lt"/>
                <a:ea typeface="+mn-ea"/>
              </a:defRPr>
            </a:lvl8pPr>
            <a:lvl9pPr marL="3886200" indent="-228600" algn="l" rtl="0" eaLnBrk="1" fontAlgn="base" hangingPunct="1">
              <a:spcBef>
                <a:spcPct val="20000"/>
              </a:spcBef>
              <a:spcAft>
                <a:spcPct val="0"/>
              </a:spcAft>
              <a:buClr>
                <a:schemeClr val="folHlink"/>
              </a:buClr>
              <a:buSzPct val="150000"/>
              <a:buChar char="•"/>
              <a:defRPr sz="2000">
                <a:solidFill>
                  <a:schemeClr val="tx1"/>
                </a:solidFill>
                <a:latin typeface="+mn-lt"/>
                <a:ea typeface="+mn-ea"/>
              </a:defRPr>
            </a:lvl9pPr>
          </a:lstStyle>
          <a:p>
            <a:pPr>
              <a:buClr>
                <a:schemeClr val="tx2"/>
              </a:buClr>
            </a:pPr>
            <a:r>
              <a:rPr lang="en-US" altLang="zh-CN" b="1" dirty="0"/>
              <a:t>Knowledge representation </a:t>
            </a:r>
            <a:r>
              <a:rPr lang="en-US" altLang="zh-CN" dirty="0"/>
              <a:t>(</a:t>
            </a:r>
            <a:r>
              <a:rPr lang="en-US" altLang="zh-CN" b="1" dirty="0"/>
              <a:t>KR</a:t>
            </a:r>
            <a:r>
              <a:rPr lang="en-US" altLang="zh-CN" dirty="0"/>
              <a:t>) is the field of artificial intelligence (AI) dedicated to </a:t>
            </a:r>
            <a:r>
              <a:rPr lang="en-US" altLang="zh-CN" b="1" dirty="0"/>
              <a:t>representing information </a:t>
            </a:r>
            <a:r>
              <a:rPr lang="en-US" altLang="zh-CN" dirty="0"/>
              <a:t>about the world in a form that a computer system can </a:t>
            </a:r>
            <a:r>
              <a:rPr lang="en-US" altLang="zh-CN" b="1" dirty="0"/>
              <a:t>utilize to solve complex tasks </a:t>
            </a:r>
            <a:r>
              <a:rPr lang="en-US" altLang="zh-CN" dirty="0"/>
              <a:t>such as diagnosing a medical condition or having a dialog in a natural language. </a:t>
            </a:r>
          </a:p>
          <a:p>
            <a:pPr>
              <a:buClr>
                <a:schemeClr val="tx2"/>
              </a:buClr>
            </a:pPr>
            <a:endParaRPr lang="en-US" altLang="zh-CN" dirty="0"/>
          </a:p>
          <a:p>
            <a:pPr lvl="1">
              <a:buClr>
                <a:schemeClr val="tx2"/>
              </a:buClr>
            </a:pPr>
            <a:r>
              <a:rPr lang="en-US" altLang="zh-CN" dirty="0"/>
              <a:t>Knowledge representation incorporates findings from </a:t>
            </a:r>
            <a:r>
              <a:rPr lang="en-US" altLang="zh-CN" b="1" dirty="0"/>
              <a:t>psychology</a:t>
            </a:r>
            <a:r>
              <a:rPr lang="en-US" altLang="zh-CN" b="1" baseline="30000" dirty="0"/>
              <a:t> </a:t>
            </a:r>
            <a:r>
              <a:rPr lang="en-US" altLang="zh-CN" b="1" dirty="0"/>
              <a:t>about how humans solve problems </a:t>
            </a:r>
            <a:r>
              <a:rPr lang="en-US" altLang="zh-CN" dirty="0"/>
              <a:t>and represent knowledge in order to design formalisms that will make complex systems easier to design and build.</a:t>
            </a:r>
          </a:p>
          <a:p>
            <a:pPr lvl="1">
              <a:buClr>
                <a:schemeClr val="tx2"/>
              </a:buClr>
            </a:pPr>
            <a:r>
              <a:rPr lang="en-US" altLang="zh-CN" dirty="0"/>
              <a:t> Knowledge representation and reasoning also incorporates </a:t>
            </a:r>
            <a:r>
              <a:rPr lang="en-US" altLang="zh-CN" b="1" dirty="0"/>
              <a:t>findings from logic to automate various kinds of </a:t>
            </a:r>
            <a:r>
              <a:rPr lang="en-US" altLang="zh-CN" b="1" i="1" dirty="0"/>
              <a:t>reasoning</a:t>
            </a:r>
            <a:r>
              <a:rPr lang="en-US" altLang="zh-CN" dirty="0"/>
              <a:t>, such as the application of rules or the relations of sets and subsets.</a:t>
            </a:r>
          </a:p>
          <a:p>
            <a:pPr lvl="1">
              <a:buClr>
                <a:schemeClr val="tx2"/>
              </a:buClr>
            </a:pPr>
            <a:endParaRPr lang="en-US" altLang="zh-CN" dirty="0"/>
          </a:p>
        </p:txBody>
      </p:sp>
    </p:spTree>
    <p:extLst>
      <p:ext uri="{BB962C8B-B14F-4D97-AF65-F5344CB8AC3E}">
        <p14:creationId xmlns:p14="http://schemas.microsoft.com/office/powerpoint/2010/main" val="3868159130"/>
      </p:ext>
    </p:extLst>
  </p:cSld>
  <p:clrMapOvr>
    <a:masterClrMapping/>
  </p:clrMapOvr>
  <p:transition spd="slow"/>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457CCB-BB1A-41B8-AFBE-EF6A45DFA6DF}"/>
              </a:ext>
            </a:extLst>
          </p:cNvPr>
          <p:cNvSpPr>
            <a:spLocks noGrp="1"/>
          </p:cNvSpPr>
          <p:nvPr>
            <p:ph type="title"/>
          </p:nvPr>
        </p:nvSpPr>
        <p:spPr/>
        <p:txBody>
          <a:bodyPr/>
          <a:lstStyle/>
          <a:p>
            <a:pPr>
              <a:buClr>
                <a:schemeClr val="tx2"/>
              </a:buClr>
            </a:pPr>
            <a:r>
              <a:rPr lang="en-US" altLang="zh-CN" dirty="0"/>
              <a:t>Examples</a:t>
            </a:r>
            <a:endParaRPr lang="zh-CN" altLang="zh-CN" dirty="0"/>
          </a:p>
        </p:txBody>
      </p:sp>
      <p:sp>
        <p:nvSpPr>
          <p:cNvPr id="3" name="内容占位符 2">
            <a:extLst>
              <a:ext uri="{FF2B5EF4-FFF2-40B4-BE49-F238E27FC236}">
                <a16:creationId xmlns:a16="http://schemas.microsoft.com/office/drawing/2014/main" id="{446E0519-9E5B-4B67-A66F-50199979D057}"/>
              </a:ext>
            </a:extLst>
          </p:cNvPr>
          <p:cNvSpPr txBox="1">
            <a:spLocks/>
          </p:cNvSpPr>
          <p:nvPr/>
        </p:nvSpPr>
        <p:spPr>
          <a:xfrm>
            <a:off x="357158" y="1013254"/>
            <a:ext cx="8429684" cy="5487579"/>
          </a:xfrm>
          <a:prstGeom prst="rect">
            <a:avLst/>
          </a:prstGeom>
        </p:spPr>
        <p:txBody>
          <a:bodyPr/>
          <a:lstStyle>
            <a:lvl1pPr marL="342900" indent="-342900" algn="l" rtl="0" eaLnBrk="1" fontAlgn="base" hangingPunct="1">
              <a:spcBef>
                <a:spcPct val="20000"/>
              </a:spcBef>
              <a:spcAft>
                <a:spcPct val="0"/>
              </a:spcAft>
              <a:buClr>
                <a:schemeClr val="bg2"/>
              </a:buClr>
              <a:buSzPct val="70000"/>
              <a:buFont typeface="Wingdings" panose="05000000000000000000" pitchFamily="2" charset="2"/>
              <a:buChar char="l"/>
              <a:defRPr kumimoji="1" sz="2400">
                <a:solidFill>
                  <a:schemeClr val="tx1"/>
                </a:solidFill>
                <a:latin typeface="+mn-lt"/>
                <a:ea typeface="+mn-ea"/>
                <a:cs typeface="宋体" charset="0"/>
              </a:defRPr>
            </a:lvl1pPr>
            <a:lvl2pPr marL="742950" indent="-285750" algn="l" rtl="0" eaLnBrk="1" fontAlgn="base" hangingPunct="1">
              <a:spcBef>
                <a:spcPct val="20000"/>
              </a:spcBef>
              <a:spcAft>
                <a:spcPct val="0"/>
              </a:spcAft>
              <a:buClr>
                <a:schemeClr val="accent1"/>
              </a:buClr>
              <a:buSzPct val="150000"/>
              <a:buChar char="•"/>
              <a:defRPr kumimoji="1" sz="2000">
                <a:solidFill>
                  <a:schemeClr val="tx1"/>
                </a:solidFill>
                <a:latin typeface="+mn-lt"/>
                <a:ea typeface="+mn-ea"/>
              </a:defRPr>
            </a:lvl2pPr>
            <a:lvl3pPr marL="1143000" indent="-228600" algn="l" rtl="0" eaLnBrk="1" fontAlgn="base" hangingPunct="1">
              <a:spcBef>
                <a:spcPct val="20000"/>
              </a:spcBef>
              <a:spcAft>
                <a:spcPct val="0"/>
              </a:spcAft>
              <a:buClr>
                <a:schemeClr val="tx1"/>
              </a:buClr>
              <a:buSzPct val="150000"/>
              <a:buChar char="•"/>
              <a:defRPr kumimoji="1">
                <a:solidFill>
                  <a:schemeClr val="tx1"/>
                </a:solidFill>
                <a:latin typeface="+mn-lt"/>
                <a:ea typeface="+mn-ea"/>
              </a:defRPr>
            </a:lvl3pPr>
            <a:lvl4pPr marL="1600200" indent="-228600" algn="l" rtl="0" eaLnBrk="1" fontAlgn="base" hangingPunct="1">
              <a:spcBef>
                <a:spcPct val="20000"/>
              </a:spcBef>
              <a:spcAft>
                <a:spcPct val="0"/>
              </a:spcAft>
              <a:buClr>
                <a:schemeClr val="tx2"/>
              </a:buClr>
              <a:buSzPct val="150000"/>
              <a:buChar char="•"/>
              <a:defRPr kumimoji="1" sz="1600">
                <a:solidFill>
                  <a:schemeClr val="tx1"/>
                </a:solidFill>
                <a:latin typeface="+mn-lt"/>
                <a:ea typeface="+mn-ea"/>
              </a:defRPr>
            </a:lvl4pPr>
            <a:lvl5pPr marL="2057400" indent="-228600" algn="l" rtl="0" eaLnBrk="1" fontAlgn="base" hangingPunct="1">
              <a:spcBef>
                <a:spcPct val="20000"/>
              </a:spcBef>
              <a:spcAft>
                <a:spcPct val="0"/>
              </a:spcAft>
              <a:buClr>
                <a:schemeClr val="folHlink"/>
              </a:buClr>
              <a:buSzPct val="150000"/>
              <a:buChar char="•"/>
              <a:defRPr kumimoji="1" sz="1600">
                <a:solidFill>
                  <a:schemeClr val="tx1"/>
                </a:solidFill>
                <a:latin typeface="+mn-lt"/>
                <a:ea typeface="+mn-ea"/>
              </a:defRPr>
            </a:lvl5pPr>
            <a:lvl6pPr marL="2514600" indent="-228600" algn="l" rtl="0" eaLnBrk="1" fontAlgn="base" hangingPunct="1">
              <a:spcBef>
                <a:spcPct val="20000"/>
              </a:spcBef>
              <a:spcAft>
                <a:spcPct val="0"/>
              </a:spcAft>
              <a:buClr>
                <a:schemeClr val="folHlink"/>
              </a:buClr>
              <a:buSzPct val="150000"/>
              <a:buChar char="•"/>
              <a:defRPr sz="2000">
                <a:solidFill>
                  <a:schemeClr val="tx1"/>
                </a:solidFill>
                <a:latin typeface="+mn-lt"/>
                <a:ea typeface="+mn-ea"/>
              </a:defRPr>
            </a:lvl6pPr>
            <a:lvl7pPr marL="2971800" indent="-228600" algn="l" rtl="0" eaLnBrk="1" fontAlgn="base" hangingPunct="1">
              <a:spcBef>
                <a:spcPct val="20000"/>
              </a:spcBef>
              <a:spcAft>
                <a:spcPct val="0"/>
              </a:spcAft>
              <a:buClr>
                <a:schemeClr val="folHlink"/>
              </a:buClr>
              <a:buSzPct val="150000"/>
              <a:buChar char="•"/>
              <a:defRPr sz="2000">
                <a:solidFill>
                  <a:schemeClr val="tx1"/>
                </a:solidFill>
                <a:latin typeface="+mn-lt"/>
                <a:ea typeface="+mn-ea"/>
              </a:defRPr>
            </a:lvl7pPr>
            <a:lvl8pPr marL="3429000" indent="-228600" algn="l" rtl="0" eaLnBrk="1" fontAlgn="base" hangingPunct="1">
              <a:spcBef>
                <a:spcPct val="20000"/>
              </a:spcBef>
              <a:spcAft>
                <a:spcPct val="0"/>
              </a:spcAft>
              <a:buClr>
                <a:schemeClr val="folHlink"/>
              </a:buClr>
              <a:buSzPct val="150000"/>
              <a:buChar char="•"/>
              <a:defRPr sz="2000">
                <a:solidFill>
                  <a:schemeClr val="tx1"/>
                </a:solidFill>
                <a:latin typeface="+mn-lt"/>
                <a:ea typeface="+mn-ea"/>
              </a:defRPr>
            </a:lvl8pPr>
            <a:lvl9pPr marL="3886200" indent="-228600" algn="l" rtl="0" eaLnBrk="1" fontAlgn="base" hangingPunct="1">
              <a:spcBef>
                <a:spcPct val="20000"/>
              </a:spcBef>
              <a:spcAft>
                <a:spcPct val="0"/>
              </a:spcAft>
              <a:buClr>
                <a:schemeClr val="folHlink"/>
              </a:buClr>
              <a:buSzPct val="150000"/>
              <a:buChar char="•"/>
              <a:defRPr sz="2000">
                <a:solidFill>
                  <a:schemeClr val="tx1"/>
                </a:solidFill>
                <a:latin typeface="+mn-lt"/>
                <a:ea typeface="+mn-ea"/>
              </a:defRPr>
            </a:lvl9pPr>
          </a:lstStyle>
          <a:p>
            <a:pPr marL="0" indent="0">
              <a:buClr>
                <a:schemeClr val="tx2"/>
              </a:buClr>
              <a:buNone/>
            </a:pPr>
            <a:endParaRPr lang="en-US" altLang="zh-CN" dirty="0"/>
          </a:p>
          <a:p>
            <a:pPr>
              <a:buClr>
                <a:schemeClr val="tx2"/>
              </a:buClr>
            </a:pPr>
            <a:r>
              <a:rPr lang="en-US" altLang="zh-CN" dirty="0"/>
              <a:t>Examples of knowledge representation formalisms include:</a:t>
            </a:r>
          </a:p>
          <a:p>
            <a:pPr marL="0" indent="0">
              <a:buClr>
                <a:schemeClr val="tx2"/>
              </a:buClr>
              <a:buNone/>
            </a:pPr>
            <a:endParaRPr lang="en-US" altLang="zh-CN" dirty="0"/>
          </a:p>
          <a:p>
            <a:pPr lvl="1">
              <a:buClr>
                <a:schemeClr val="tx2"/>
              </a:buClr>
            </a:pPr>
            <a:r>
              <a:rPr lang="en-US" altLang="zh-CN" dirty="0"/>
              <a:t>Semantic nets</a:t>
            </a:r>
          </a:p>
          <a:p>
            <a:pPr lvl="1">
              <a:buClr>
                <a:schemeClr val="tx2"/>
              </a:buClr>
            </a:pPr>
            <a:r>
              <a:rPr lang="en-US" altLang="zh-CN" dirty="0"/>
              <a:t>Systems architecture</a:t>
            </a:r>
          </a:p>
          <a:p>
            <a:pPr lvl="1">
              <a:buClr>
                <a:schemeClr val="tx2"/>
              </a:buClr>
            </a:pPr>
            <a:r>
              <a:rPr lang="en-US" altLang="zh-CN" dirty="0"/>
              <a:t>Frames</a:t>
            </a:r>
          </a:p>
          <a:p>
            <a:pPr lvl="1">
              <a:buClr>
                <a:schemeClr val="tx2"/>
              </a:buClr>
            </a:pPr>
            <a:r>
              <a:rPr lang="en-US" altLang="zh-CN" dirty="0"/>
              <a:t>Rules</a:t>
            </a:r>
          </a:p>
          <a:p>
            <a:pPr lvl="1">
              <a:buClr>
                <a:schemeClr val="tx2"/>
              </a:buClr>
            </a:pPr>
            <a:r>
              <a:rPr lang="en-US" altLang="zh-CN" dirty="0"/>
              <a:t>Ontologies</a:t>
            </a:r>
          </a:p>
        </p:txBody>
      </p:sp>
    </p:spTree>
    <p:extLst>
      <p:ext uri="{BB962C8B-B14F-4D97-AF65-F5344CB8AC3E}">
        <p14:creationId xmlns:p14="http://schemas.microsoft.com/office/powerpoint/2010/main" val="2547766215"/>
      </p:ext>
    </p:extLst>
  </p:cSld>
  <p:clrMapOvr>
    <a:masterClrMapping/>
  </p:clrMapOvr>
  <p:transition spd="slow"/>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2EC15F-F5DD-4456-AAE6-62345C0A7D9A}"/>
              </a:ext>
            </a:extLst>
          </p:cNvPr>
          <p:cNvSpPr>
            <a:spLocks noGrp="1"/>
          </p:cNvSpPr>
          <p:nvPr>
            <p:ph type="title"/>
          </p:nvPr>
        </p:nvSpPr>
        <p:spPr/>
        <p:txBody>
          <a:bodyPr/>
          <a:lstStyle/>
          <a:p>
            <a:r>
              <a:rPr lang="en-US" altLang="zh-CN" dirty="0"/>
              <a:t>Outline</a:t>
            </a:r>
            <a:endParaRPr lang="zh-CN" altLang="en-US" dirty="0"/>
          </a:p>
        </p:txBody>
      </p:sp>
      <p:sp>
        <p:nvSpPr>
          <p:cNvPr id="3" name="内容占位符 2">
            <a:extLst>
              <a:ext uri="{FF2B5EF4-FFF2-40B4-BE49-F238E27FC236}">
                <a16:creationId xmlns:a16="http://schemas.microsoft.com/office/drawing/2014/main" id="{446E0519-9E5B-4B67-A66F-50199979D057}"/>
              </a:ext>
            </a:extLst>
          </p:cNvPr>
          <p:cNvSpPr>
            <a:spLocks noGrp="1"/>
          </p:cNvSpPr>
          <p:nvPr>
            <p:ph idx="1"/>
          </p:nvPr>
        </p:nvSpPr>
        <p:spPr/>
        <p:txBody>
          <a:bodyPr/>
          <a:lstStyle/>
          <a:p>
            <a:pPr>
              <a:buClr>
                <a:schemeClr val="tx2"/>
              </a:buClr>
            </a:pPr>
            <a:r>
              <a:rPr lang="en-US" altLang="zh-CN" dirty="0"/>
              <a:t>What is AI?</a:t>
            </a:r>
          </a:p>
          <a:p>
            <a:pPr>
              <a:buClr>
                <a:schemeClr val="tx2"/>
              </a:buClr>
            </a:pPr>
            <a:r>
              <a:rPr lang="en-US" altLang="zh-CN" dirty="0"/>
              <a:t>The history of AI</a:t>
            </a:r>
          </a:p>
          <a:p>
            <a:pPr>
              <a:buClr>
                <a:schemeClr val="tx2"/>
              </a:buClr>
            </a:pPr>
            <a:r>
              <a:rPr lang="en-US" altLang="zh-CN" dirty="0"/>
              <a:t>Applications of AI</a:t>
            </a:r>
          </a:p>
          <a:p>
            <a:pPr>
              <a:buClr>
                <a:schemeClr val="tx2"/>
              </a:buClr>
            </a:pPr>
            <a:r>
              <a:rPr lang="en-US" altLang="zh-CN" dirty="0"/>
              <a:t>Current status of AI</a:t>
            </a:r>
          </a:p>
          <a:p>
            <a:pPr>
              <a:buClr>
                <a:schemeClr val="tx2"/>
              </a:buClr>
            </a:pPr>
            <a:r>
              <a:rPr lang="zh-CN" altLang="zh-CN" b="1" dirty="0"/>
              <a:t>The basic content of </a:t>
            </a:r>
            <a:r>
              <a:rPr lang="en-US" altLang="zh-CN" b="1" dirty="0"/>
              <a:t>AI</a:t>
            </a:r>
            <a:r>
              <a:rPr lang="zh-CN" altLang="zh-CN" b="1" dirty="0"/>
              <a:t> research</a:t>
            </a:r>
            <a:endParaRPr lang="en-US" altLang="zh-CN" b="1" dirty="0"/>
          </a:p>
          <a:p>
            <a:pPr lvl="1">
              <a:buClr>
                <a:schemeClr val="tx2"/>
              </a:buClr>
            </a:pPr>
            <a:r>
              <a:rPr lang="zh-CN" altLang="zh-CN" dirty="0"/>
              <a:t>Cognitive modeling</a:t>
            </a:r>
            <a:endParaRPr lang="en-US" altLang="zh-CN" dirty="0"/>
          </a:p>
          <a:p>
            <a:pPr lvl="1">
              <a:buClr>
                <a:schemeClr val="tx2"/>
              </a:buClr>
            </a:pPr>
            <a:r>
              <a:rPr lang="en-US" altLang="zh-CN" dirty="0"/>
              <a:t>Knowledge representation</a:t>
            </a:r>
            <a:endParaRPr lang="zh-CN" altLang="zh-CN" dirty="0"/>
          </a:p>
          <a:p>
            <a:pPr lvl="1">
              <a:buClr>
                <a:schemeClr val="tx2"/>
              </a:buClr>
            </a:pPr>
            <a:r>
              <a:rPr lang="en-US" altLang="zh-CN" b="1" dirty="0"/>
              <a:t>Automatic reasoning</a:t>
            </a:r>
          </a:p>
          <a:p>
            <a:pPr lvl="1">
              <a:buClr>
                <a:schemeClr val="tx2"/>
              </a:buClr>
            </a:pPr>
            <a:r>
              <a:rPr lang="en-US" altLang="zh-CN" dirty="0"/>
              <a:t>Machine learning</a:t>
            </a:r>
          </a:p>
          <a:p>
            <a:pPr>
              <a:buClr>
                <a:schemeClr val="tx2"/>
              </a:buClr>
            </a:pPr>
            <a:r>
              <a:rPr lang="en-US" altLang="zh-CN" dirty="0"/>
              <a:t>Future of AI</a:t>
            </a:r>
          </a:p>
        </p:txBody>
      </p:sp>
    </p:spTree>
    <p:extLst>
      <p:ext uri="{BB962C8B-B14F-4D97-AF65-F5344CB8AC3E}">
        <p14:creationId xmlns:p14="http://schemas.microsoft.com/office/powerpoint/2010/main" val="3606559079"/>
      </p:ext>
    </p:extLst>
  </p:cSld>
  <p:clrMapOvr>
    <a:masterClrMapping/>
  </p:clrMapOvr>
  <p:transition spd="slow"/>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457CCB-BB1A-41B8-AFBE-EF6A45DFA6DF}"/>
              </a:ext>
            </a:extLst>
          </p:cNvPr>
          <p:cNvSpPr>
            <a:spLocks noGrp="1"/>
          </p:cNvSpPr>
          <p:nvPr>
            <p:ph type="title"/>
          </p:nvPr>
        </p:nvSpPr>
        <p:spPr/>
        <p:txBody>
          <a:bodyPr/>
          <a:lstStyle/>
          <a:p>
            <a:pPr>
              <a:buClr>
                <a:schemeClr val="tx2"/>
              </a:buClr>
            </a:pPr>
            <a:r>
              <a:rPr lang="en-US" altLang="zh-CN" dirty="0"/>
              <a:t>Automatic reasoning</a:t>
            </a:r>
          </a:p>
        </p:txBody>
      </p:sp>
      <p:sp>
        <p:nvSpPr>
          <p:cNvPr id="3" name="内容占位符 2">
            <a:extLst>
              <a:ext uri="{FF2B5EF4-FFF2-40B4-BE49-F238E27FC236}">
                <a16:creationId xmlns:a16="http://schemas.microsoft.com/office/drawing/2014/main" id="{446E0519-9E5B-4B67-A66F-50199979D057}"/>
              </a:ext>
            </a:extLst>
          </p:cNvPr>
          <p:cNvSpPr txBox="1">
            <a:spLocks/>
          </p:cNvSpPr>
          <p:nvPr/>
        </p:nvSpPr>
        <p:spPr>
          <a:xfrm>
            <a:off x="357157" y="1013254"/>
            <a:ext cx="8429655" cy="5487579"/>
          </a:xfrm>
          <a:prstGeom prst="rect">
            <a:avLst/>
          </a:prstGeom>
        </p:spPr>
        <p:txBody>
          <a:bodyPr/>
          <a:lstStyle>
            <a:lvl1pPr marL="342900" indent="-342900" algn="l" rtl="0" eaLnBrk="1" fontAlgn="base" hangingPunct="1">
              <a:spcBef>
                <a:spcPct val="20000"/>
              </a:spcBef>
              <a:spcAft>
                <a:spcPct val="0"/>
              </a:spcAft>
              <a:buClr>
                <a:schemeClr val="bg2"/>
              </a:buClr>
              <a:buSzPct val="70000"/>
              <a:buFont typeface="Wingdings" panose="05000000000000000000" pitchFamily="2" charset="2"/>
              <a:buChar char="l"/>
              <a:defRPr kumimoji="1" sz="2400">
                <a:solidFill>
                  <a:schemeClr val="tx1"/>
                </a:solidFill>
                <a:latin typeface="+mn-lt"/>
                <a:ea typeface="+mn-ea"/>
                <a:cs typeface="宋体" charset="0"/>
              </a:defRPr>
            </a:lvl1pPr>
            <a:lvl2pPr marL="742950" indent="-285750" algn="l" rtl="0" eaLnBrk="1" fontAlgn="base" hangingPunct="1">
              <a:spcBef>
                <a:spcPct val="20000"/>
              </a:spcBef>
              <a:spcAft>
                <a:spcPct val="0"/>
              </a:spcAft>
              <a:buClr>
                <a:schemeClr val="accent1"/>
              </a:buClr>
              <a:buSzPct val="150000"/>
              <a:buChar char="•"/>
              <a:defRPr kumimoji="1" sz="2000">
                <a:solidFill>
                  <a:schemeClr val="tx1"/>
                </a:solidFill>
                <a:latin typeface="+mn-lt"/>
                <a:ea typeface="+mn-ea"/>
              </a:defRPr>
            </a:lvl2pPr>
            <a:lvl3pPr marL="1143000" indent="-228600" algn="l" rtl="0" eaLnBrk="1" fontAlgn="base" hangingPunct="1">
              <a:spcBef>
                <a:spcPct val="20000"/>
              </a:spcBef>
              <a:spcAft>
                <a:spcPct val="0"/>
              </a:spcAft>
              <a:buClr>
                <a:schemeClr val="tx1"/>
              </a:buClr>
              <a:buSzPct val="150000"/>
              <a:buChar char="•"/>
              <a:defRPr kumimoji="1">
                <a:solidFill>
                  <a:schemeClr val="tx1"/>
                </a:solidFill>
                <a:latin typeface="+mn-lt"/>
                <a:ea typeface="+mn-ea"/>
              </a:defRPr>
            </a:lvl3pPr>
            <a:lvl4pPr marL="1600200" indent="-228600" algn="l" rtl="0" eaLnBrk="1" fontAlgn="base" hangingPunct="1">
              <a:spcBef>
                <a:spcPct val="20000"/>
              </a:spcBef>
              <a:spcAft>
                <a:spcPct val="0"/>
              </a:spcAft>
              <a:buClr>
                <a:schemeClr val="tx2"/>
              </a:buClr>
              <a:buSzPct val="150000"/>
              <a:buChar char="•"/>
              <a:defRPr kumimoji="1" sz="1600">
                <a:solidFill>
                  <a:schemeClr val="tx1"/>
                </a:solidFill>
                <a:latin typeface="+mn-lt"/>
                <a:ea typeface="+mn-ea"/>
              </a:defRPr>
            </a:lvl4pPr>
            <a:lvl5pPr marL="2057400" indent="-228600" algn="l" rtl="0" eaLnBrk="1" fontAlgn="base" hangingPunct="1">
              <a:spcBef>
                <a:spcPct val="20000"/>
              </a:spcBef>
              <a:spcAft>
                <a:spcPct val="0"/>
              </a:spcAft>
              <a:buClr>
                <a:schemeClr val="folHlink"/>
              </a:buClr>
              <a:buSzPct val="150000"/>
              <a:buChar char="•"/>
              <a:defRPr kumimoji="1" sz="1600">
                <a:solidFill>
                  <a:schemeClr val="tx1"/>
                </a:solidFill>
                <a:latin typeface="+mn-lt"/>
                <a:ea typeface="+mn-ea"/>
              </a:defRPr>
            </a:lvl5pPr>
            <a:lvl6pPr marL="2514600" indent="-228600" algn="l" rtl="0" eaLnBrk="1" fontAlgn="base" hangingPunct="1">
              <a:spcBef>
                <a:spcPct val="20000"/>
              </a:spcBef>
              <a:spcAft>
                <a:spcPct val="0"/>
              </a:spcAft>
              <a:buClr>
                <a:schemeClr val="folHlink"/>
              </a:buClr>
              <a:buSzPct val="150000"/>
              <a:buChar char="•"/>
              <a:defRPr sz="2000">
                <a:solidFill>
                  <a:schemeClr val="tx1"/>
                </a:solidFill>
                <a:latin typeface="+mn-lt"/>
                <a:ea typeface="+mn-ea"/>
              </a:defRPr>
            </a:lvl6pPr>
            <a:lvl7pPr marL="2971800" indent="-228600" algn="l" rtl="0" eaLnBrk="1" fontAlgn="base" hangingPunct="1">
              <a:spcBef>
                <a:spcPct val="20000"/>
              </a:spcBef>
              <a:spcAft>
                <a:spcPct val="0"/>
              </a:spcAft>
              <a:buClr>
                <a:schemeClr val="folHlink"/>
              </a:buClr>
              <a:buSzPct val="150000"/>
              <a:buChar char="•"/>
              <a:defRPr sz="2000">
                <a:solidFill>
                  <a:schemeClr val="tx1"/>
                </a:solidFill>
                <a:latin typeface="+mn-lt"/>
                <a:ea typeface="+mn-ea"/>
              </a:defRPr>
            </a:lvl7pPr>
            <a:lvl8pPr marL="3429000" indent="-228600" algn="l" rtl="0" eaLnBrk="1" fontAlgn="base" hangingPunct="1">
              <a:spcBef>
                <a:spcPct val="20000"/>
              </a:spcBef>
              <a:spcAft>
                <a:spcPct val="0"/>
              </a:spcAft>
              <a:buClr>
                <a:schemeClr val="folHlink"/>
              </a:buClr>
              <a:buSzPct val="150000"/>
              <a:buChar char="•"/>
              <a:defRPr sz="2000">
                <a:solidFill>
                  <a:schemeClr val="tx1"/>
                </a:solidFill>
                <a:latin typeface="+mn-lt"/>
                <a:ea typeface="+mn-ea"/>
              </a:defRPr>
            </a:lvl8pPr>
            <a:lvl9pPr marL="3886200" indent="-228600" algn="l" rtl="0" eaLnBrk="1" fontAlgn="base" hangingPunct="1">
              <a:spcBef>
                <a:spcPct val="20000"/>
              </a:spcBef>
              <a:spcAft>
                <a:spcPct val="0"/>
              </a:spcAft>
              <a:buClr>
                <a:schemeClr val="folHlink"/>
              </a:buClr>
              <a:buSzPct val="150000"/>
              <a:buChar char="•"/>
              <a:defRPr sz="2000">
                <a:solidFill>
                  <a:schemeClr val="tx1"/>
                </a:solidFill>
                <a:latin typeface="+mn-lt"/>
                <a:ea typeface="+mn-ea"/>
              </a:defRPr>
            </a:lvl9pPr>
          </a:lstStyle>
          <a:p>
            <a:pPr>
              <a:buClr>
                <a:schemeClr val="tx2"/>
              </a:buClr>
            </a:pPr>
            <a:r>
              <a:rPr lang="en-US" altLang="zh-CN" b="1" dirty="0"/>
              <a:t>Automatic reasoning</a:t>
            </a:r>
            <a:r>
              <a:rPr lang="en-US" altLang="zh-CN" dirty="0"/>
              <a:t> is arguably the earliest application area of Artificial Intelligence. </a:t>
            </a:r>
          </a:p>
          <a:p>
            <a:pPr>
              <a:buClr>
                <a:schemeClr val="tx2"/>
              </a:buClr>
            </a:pPr>
            <a:r>
              <a:rPr lang="en-US" altLang="zh-CN" dirty="0"/>
              <a:t>Throughout the history of AI, automatic reasoning has played an important role.</a:t>
            </a:r>
          </a:p>
          <a:p>
            <a:pPr>
              <a:buClr>
                <a:schemeClr val="tx2"/>
              </a:buClr>
            </a:pPr>
            <a:r>
              <a:rPr lang="en-US" altLang="zh-CN" dirty="0"/>
              <a:t>Its products include a large number of inferencing techniques and strategies.</a:t>
            </a:r>
          </a:p>
          <a:p>
            <a:pPr>
              <a:buClr>
                <a:schemeClr val="tx2"/>
              </a:buClr>
            </a:pPr>
            <a:r>
              <a:rPr lang="en-US" altLang="zh-CN" dirty="0"/>
              <a:t>It uses deductive reasoning to tackle problems.</a:t>
            </a:r>
          </a:p>
          <a:p>
            <a:pPr marL="0" indent="0">
              <a:buClr>
                <a:schemeClr val="tx2"/>
              </a:buClr>
              <a:buNone/>
            </a:pPr>
            <a:r>
              <a:rPr lang="en-US" altLang="zh-CN" dirty="0"/>
              <a:t>    Such as:</a:t>
            </a:r>
          </a:p>
          <a:p>
            <a:pPr lvl="1">
              <a:buClr>
                <a:schemeClr val="tx2"/>
              </a:buClr>
            </a:pPr>
            <a:r>
              <a:rPr lang="en-US" altLang="zh-CN" dirty="0"/>
              <a:t>Constructing formal mathematical proofs; </a:t>
            </a:r>
          </a:p>
          <a:p>
            <a:pPr lvl="1">
              <a:buClr>
                <a:schemeClr val="tx2"/>
              </a:buClr>
            </a:pPr>
            <a:r>
              <a:rPr lang="en-US" altLang="zh-CN" dirty="0"/>
              <a:t>Verifying that programs meet their specifications; </a:t>
            </a:r>
          </a:p>
          <a:p>
            <a:pPr lvl="1">
              <a:buClr>
                <a:schemeClr val="tx2"/>
              </a:buClr>
            </a:pPr>
            <a:r>
              <a:rPr lang="en-US" altLang="zh-CN" dirty="0"/>
              <a:t>Modelling human reasoning.</a:t>
            </a:r>
          </a:p>
        </p:txBody>
      </p:sp>
    </p:spTree>
    <p:extLst>
      <p:ext uri="{BB962C8B-B14F-4D97-AF65-F5344CB8AC3E}">
        <p14:creationId xmlns:p14="http://schemas.microsoft.com/office/powerpoint/2010/main" val="2145312379"/>
      </p:ext>
    </p:extLst>
  </p:cSld>
  <p:clrMapOvr>
    <a:masterClrMapping/>
  </p:clrMapOvr>
  <p:transition spd="slow"/>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457CCB-BB1A-41B8-AFBE-EF6A45DFA6DF}"/>
              </a:ext>
            </a:extLst>
          </p:cNvPr>
          <p:cNvSpPr>
            <a:spLocks noGrp="1"/>
          </p:cNvSpPr>
          <p:nvPr>
            <p:ph type="title"/>
          </p:nvPr>
        </p:nvSpPr>
        <p:spPr/>
        <p:txBody>
          <a:bodyPr/>
          <a:lstStyle/>
          <a:p>
            <a:pPr>
              <a:buClr>
                <a:schemeClr val="tx2"/>
              </a:buClr>
            </a:pPr>
            <a:r>
              <a:rPr lang="en-US" altLang="zh-CN" dirty="0"/>
              <a:t>Automatic reasoning</a:t>
            </a:r>
          </a:p>
        </p:txBody>
      </p:sp>
      <p:sp>
        <p:nvSpPr>
          <p:cNvPr id="3" name="内容占位符 2">
            <a:extLst>
              <a:ext uri="{FF2B5EF4-FFF2-40B4-BE49-F238E27FC236}">
                <a16:creationId xmlns:a16="http://schemas.microsoft.com/office/drawing/2014/main" id="{446E0519-9E5B-4B67-A66F-50199979D057}"/>
              </a:ext>
            </a:extLst>
          </p:cNvPr>
          <p:cNvSpPr txBox="1">
            <a:spLocks/>
          </p:cNvSpPr>
          <p:nvPr/>
        </p:nvSpPr>
        <p:spPr>
          <a:xfrm>
            <a:off x="357158" y="1013254"/>
            <a:ext cx="7898200" cy="5487579"/>
          </a:xfrm>
          <a:prstGeom prst="rect">
            <a:avLst/>
          </a:prstGeom>
        </p:spPr>
        <p:txBody>
          <a:bodyPr/>
          <a:lstStyle>
            <a:lvl1pPr marL="342900" indent="-342900" algn="l" rtl="0" eaLnBrk="1" fontAlgn="base" hangingPunct="1">
              <a:spcBef>
                <a:spcPct val="20000"/>
              </a:spcBef>
              <a:spcAft>
                <a:spcPct val="0"/>
              </a:spcAft>
              <a:buClr>
                <a:schemeClr val="bg2"/>
              </a:buClr>
              <a:buSzPct val="70000"/>
              <a:buFont typeface="Wingdings" panose="05000000000000000000" pitchFamily="2" charset="2"/>
              <a:buChar char="l"/>
              <a:defRPr kumimoji="1" sz="2400">
                <a:solidFill>
                  <a:schemeClr val="tx1"/>
                </a:solidFill>
                <a:latin typeface="+mn-lt"/>
                <a:ea typeface="+mn-ea"/>
                <a:cs typeface="宋体" charset="0"/>
              </a:defRPr>
            </a:lvl1pPr>
            <a:lvl2pPr marL="742950" indent="-285750" algn="l" rtl="0" eaLnBrk="1" fontAlgn="base" hangingPunct="1">
              <a:spcBef>
                <a:spcPct val="20000"/>
              </a:spcBef>
              <a:spcAft>
                <a:spcPct val="0"/>
              </a:spcAft>
              <a:buClr>
                <a:schemeClr val="accent1"/>
              </a:buClr>
              <a:buSzPct val="150000"/>
              <a:buChar char="•"/>
              <a:defRPr kumimoji="1" sz="2000">
                <a:solidFill>
                  <a:schemeClr val="tx1"/>
                </a:solidFill>
                <a:latin typeface="+mn-lt"/>
                <a:ea typeface="+mn-ea"/>
              </a:defRPr>
            </a:lvl2pPr>
            <a:lvl3pPr marL="1143000" indent="-228600" algn="l" rtl="0" eaLnBrk="1" fontAlgn="base" hangingPunct="1">
              <a:spcBef>
                <a:spcPct val="20000"/>
              </a:spcBef>
              <a:spcAft>
                <a:spcPct val="0"/>
              </a:spcAft>
              <a:buClr>
                <a:schemeClr val="tx1"/>
              </a:buClr>
              <a:buSzPct val="150000"/>
              <a:buChar char="•"/>
              <a:defRPr kumimoji="1">
                <a:solidFill>
                  <a:schemeClr val="tx1"/>
                </a:solidFill>
                <a:latin typeface="+mn-lt"/>
                <a:ea typeface="+mn-ea"/>
              </a:defRPr>
            </a:lvl3pPr>
            <a:lvl4pPr marL="1600200" indent="-228600" algn="l" rtl="0" eaLnBrk="1" fontAlgn="base" hangingPunct="1">
              <a:spcBef>
                <a:spcPct val="20000"/>
              </a:spcBef>
              <a:spcAft>
                <a:spcPct val="0"/>
              </a:spcAft>
              <a:buClr>
                <a:schemeClr val="tx2"/>
              </a:buClr>
              <a:buSzPct val="150000"/>
              <a:buChar char="•"/>
              <a:defRPr kumimoji="1" sz="1600">
                <a:solidFill>
                  <a:schemeClr val="tx1"/>
                </a:solidFill>
                <a:latin typeface="+mn-lt"/>
                <a:ea typeface="+mn-ea"/>
              </a:defRPr>
            </a:lvl4pPr>
            <a:lvl5pPr marL="2057400" indent="-228600" algn="l" rtl="0" eaLnBrk="1" fontAlgn="base" hangingPunct="1">
              <a:spcBef>
                <a:spcPct val="20000"/>
              </a:spcBef>
              <a:spcAft>
                <a:spcPct val="0"/>
              </a:spcAft>
              <a:buClr>
                <a:schemeClr val="folHlink"/>
              </a:buClr>
              <a:buSzPct val="150000"/>
              <a:buChar char="•"/>
              <a:defRPr kumimoji="1" sz="1600">
                <a:solidFill>
                  <a:schemeClr val="tx1"/>
                </a:solidFill>
                <a:latin typeface="+mn-lt"/>
                <a:ea typeface="+mn-ea"/>
              </a:defRPr>
            </a:lvl5pPr>
            <a:lvl6pPr marL="2514600" indent="-228600" algn="l" rtl="0" eaLnBrk="1" fontAlgn="base" hangingPunct="1">
              <a:spcBef>
                <a:spcPct val="20000"/>
              </a:spcBef>
              <a:spcAft>
                <a:spcPct val="0"/>
              </a:spcAft>
              <a:buClr>
                <a:schemeClr val="folHlink"/>
              </a:buClr>
              <a:buSzPct val="150000"/>
              <a:buChar char="•"/>
              <a:defRPr sz="2000">
                <a:solidFill>
                  <a:schemeClr val="tx1"/>
                </a:solidFill>
                <a:latin typeface="+mn-lt"/>
                <a:ea typeface="+mn-ea"/>
              </a:defRPr>
            </a:lvl6pPr>
            <a:lvl7pPr marL="2971800" indent="-228600" algn="l" rtl="0" eaLnBrk="1" fontAlgn="base" hangingPunct="1">
              <a:spcBef>
                <a:spcPct val="20000"/>
              </a:spcBef>
              <a:spcAft>
                <a:spcPct val="0"/>
              </a:spcAft>
              <a:buClr>
                <a:schemeClr val="folHlink"/>
              </a:buClr>
              <a:buSzPct val="150000"/>
              <a:buChar char="•"/>
              <a:defRPr sz="2000">
                <a:solidFill>
                  <a:schemeClr val="tx1"/>
                </a:solidFill>
                <a:latin typeface="+mn-lt"/>
                <a:ea typeface="+mn-ea"/>
              </a:defRPr>
            </a:lvl7pPr>
            <a:lvl8pPr marL="3429000" indent="-228600" algn="l" rtl="0" eaLnBrk="1" fontAlgn="base" hangingPunct="1">
              <a:spcBef>
                <a:spcPct val="20000"/>
              </a:spcBef>
              <a:spcAft>
                <a:spcPct val="0"/>
              </a:spcAft>
              <a:buClr>
                <a:schemeClr val="folHlink"/>
              </a:buClr>
              <a:buSzPct val="150000"/>
              <a:buChar char="•"/>
              <a:defRPr sz="2000">
                <a:solidFill>
                  <a:schemeClr val="tx1"/>
                </a:solidFill>
                <a:latin typeface="+mn-lt"/>
                <a:ea typeface="+mn-ea"/>
              </a:defRPr>
            </a:lvl8pPr>
            <a:lvl9pPr marL="3886200" indent="-228600" algn="l" rtl="0" eaLnBrk="1" fontAlgn="base" hangingPunct="1">
              <a:spcBef>
                <a:spcPct val="20000"/>
              </a:spcBef>
              <a:spcAft>
                <a:spcPct val="0"/>
              </a:spcAft>
              <a:buClr>
                <a:schemeClr val="folHlink"/>
              </a:buClr>
              <a:buSzPct val="150000"/>
              <a:buChar char="•"/>
              <a:defRPr sz="2000">
                <a:solidFill>
                  <a:schemeClr val="tx1"/>
                </a:solidFill>
                <a:latin typeface="+mn-lt"/>
                <a:ea typeface="+mn-ea"/>
              </a:defRPr>
            </a:lvl9pPr>
          </a:lstStyle>
          <a:p>
            <a:pPr>
              <a:buClr>
                <a:schemeClr val="tx2"/>
              </a:buClr>
            </a:pPr>
            <a:r>
              <a:rPr lang="en-US" altLang="zh-CN" dirty="0"/>
              <a:t>Tools and techniques of automated reasoning include:</a:t>
            </a:r>
          </a:p>
          <a:p>
            <a:pPr lvl="1">
              <a:buClr>
                <a:schemeClr val="tx2"/>
              </a:buClr>
            </a:pPr>
            <a:r>
              <a:rPr lang="en-US" altLang="zh-CN" dirty="0"/>
              <a:t>Classical logics and calculi</a:t>
            </a:r>
          </a:p>
          <a:p>
            <a:pPr lvl="1">
              <a:buClr>
                <a:schemeClr val="tx2"/>
              </a:buClr>
            </a:pPr>
            <a:r>
              <a:rPr lang="en-US" altLang="zh-CN" dirty="0"/>
              <a:t>Fuzzy logic</a:t>
            </a:r>
          </a:p>
          <a:p>
            <a:pPr lvl="1">
              <a:buClr>
                <a:schemeClr val="tx2"/>
              </a:buClr>
            </a:pPr>
            <a:r>
              <a:rPr lang="en-US" altLang="zh-CN" dirty="0"/>
              <a:t>Bayesian inference</a:t>
            </a:r>
          </a:p>
          <a:p>
            <a:pPr lvl="1">
              <a:buClr>
                <a:schemeClr val="tx2"/>
              </a:buClr>
            </a:pPr>
            <a:r>
              <a:rPr lang="en-US" altLang="zh-CN" dirty="0"/>
              <a:t>Reasoning with maximal entropy </a:t>
            </a:r>
          </a:p>
          <a:p>
            <a:pPr>
              <a:buClr>
                <a:schemeClr val="tx2"/>
              </a:buClr>
            </a:pPr>
            <a:r>
              <a:rPr lang="en-US" altLang="zh-CN" dirty="0"/>
              <a:t>Proof systems</a:t>
            </a:r>
          </a:p>
          <a:p>
            <a:pPr lvl="1">
              <a:buClr>
                <a:schemeClr val="tx2"/>
              </a:buClr>
            </a:pPr>
            <a:r>
              <a:rPr lang="en-US" altLang="zh-CN" b="1" dirty="0"/>
              <a:t>Boyer-Moore Theorem Prover (NQTHM): </a:t>
            </a:r>
            <a:r>
              <a:rPr lang="en-US" altLang="zh-CN" dirty="0"/>
              <a:t>Started in 1971,this was a fully automatic theorem prover built using Pure Lisp. </a:t>
            </a:r>
          </a:p>
          <a:p>
            <a:pPr lvl="1">
              <a:buClr>
                <a:schemeClr val="tx2"/>
              </a:buClr>
            </a:pPr>
            <a:r>
              <a:rPr lang="en-US" altLang="zh-CN" b="1" dirty="0"/>
              <a:t>HOL Light: </a:t>
            </a:r>
            <a:r>
              <a:rPr lang="en-US" altLang="zh-CN" dirty="0"/>
              <a:t>Designed to have a simple and clean logical foundation and an uncluttered implementation. It is essentially another proof assistant for classical higher order logic.</a:t>
            </a:r>
          </a:p>
          <a:p>
            <a:pPr lvl="1">
              <a:buClr>
                <a:schemeClr val="tx2"/>
              </a:buClr>
            </a:pPr>
            <a:r>
              <a:rPr lang="en-US" altLang="zh-CN" b="1" dirty="0"/>
              <a:t>Coq</a:t>
            </a:r>
            <a:r>
              <a:rPr lang="en-US" altLang="zh-CN" dirty="0"/>
              <a:t>: Coq is another automated proof assistant, which can automatically extract executable programs from specifications.</a:t>
            </a:r>
            <a:endParaRPr lang="en-US" altLang="zh-CN" kern="0" dirty="0">
              <a:solidFill>
                <a:srgbClr val="FF0000"/>
              </a:solidFill>
            </a:endParaRPr>
          </a:p>
        </p:txBody>
      </p:sp>
    </p:spTree>
    <p:extLst>
      <p:ext uri="{BB962C8B-B14F-4D97-AF65-F5344CB8AC3E}">
        <p14:creationId xmlns:p14="http://schemas.microsoft.com/office/powerpoint/2010/main" val="113377640"/>
      </p:ext>
    </p:extLst>
  </p:cSld>
  <p:clrMapOvr>
    <a:masterClrMapping/>
  </p:clrMapOvr>
  <p:transition spd="slow"/>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457CCB-BB1A-41B8-AFBE-EF6A45DFA6DF}"/>
              </a:ext>
            </a:extLst>
          </p:cNvPr>
          <p:cNvSpPr>
            <a:spLocks noGrp="1"/>
          </p:cNvSpPr>
          <p:nvPr>
            <p:ph type="title"/>
          </p:nvPr>
        </p:nvSpPr>
        <p:spPr/>
        <p:txBody>
          <a:bodyPr/>
          <a:lstStyle/>
          <a:p>
            <a:pPr>
              <a:buClr>
                <a:schemeClr val="tx2"/>
              </a:buClr>
            </a:pPr>
            <a:r>
              <a:rPr lang="en-US" altLang="zh-CN" dirty="0"/>
              <a:t>Applications</a:t>
            </a:r>
          </a:p>
        </p:txBody>
      </p:sp>
      <p:sp>
        <p:nvSpPr>
          <p:cNvPr id="3" name="内容占位符 2">
            <a:extLst>
              <a:ext uri="{FF2B5EF4-FFF2-40B4-BE49-F238E27FC236}">
                <a16:creationId xmlns:a16="http://schemas.microsoft.com/office/drawing/2014/main" id="{446E0519-9E5B-4B67-A66F-50199979D057}"/>
              </a:ext>
            </a:extLst>
          </p:cNvPr>
          <p:cNvSpPr txBox="1">
            <a:spLocks/>
          </p:cNvSpPr>
          <p:nvPr/>
        </p:nvSpPr>
        <p:spPr>
          <a:xfrm>
            <a:off x="357158" y="1013254"/>
            <a:ext cx="7898200" cy="5487579"/>
          </a:xfrm>
          <a:prstGeom prst="rect">
            <a:avLst/>
          </a:prstGeom>
        </p:spPr>
        <p:txBody>
          <a:bodyPr/>
          <a:lstStyle>
            <a:lvl1pPr marL="342900" indent="-342900" algn="l" rtl="0" eaLnBrk="1" fontAlgn="base" hangingPunct="1">
              <a:spcBef>
                <a:spcPct val="20000"/>
              </a:spcBef>
              <a:spcAft>
                <a:spcPct val="0"/>
              </a:spcAft>
              <a:buClr>
                <a:schemeClr val="bg2"/>
              </a:buClr>
              <a:buSzPct val="70000"/>
              <a:buFont typeface="Wingdings" panose="05000000000000000000" pitchFamily="2" charset="2"/>
              <a:buChar char="l"/>
              <a:defRPr kumimoji="1" sz="2400">
                <a:solidFill>
                  <a:schemeClr val="tx1"/>
                </a:solidFill>
                <a:latin typeface="+mn-lt"/>
                <a:ea typeface="+mn-ea"/>
                <a:cs typeface="宋体" charset="0"/>
              </a:defRPr>
            </a:lvl1pPr>
            <a:lvl2pPr marL="742950" indent="-285750" algn="l" rtl="0" eaLnBrk="1" fontAlgn="base" hangingPunct="1">
              <a:spcBef>
                <a:spcPct val="20000"/>
              </a:spcBef>
              <a:spcAft>
                <a:spcPct val="0"/>
              </a:spcAft>
              <a:buClr>
                <a:schemeClr val="accent1"/>
              </a:buClr>
              <a:buSzPct val="150000"/>
              <a:buChar char="•"/>
              <a:defRPr kumimoji="1" sz="2000">
                <a:solidFill>
                  <a:schemeClr val="tx1"/>
                </a:solidFill>
                <a:latin typeface="+mn-lt"/>
                <a:ea typeface="+mn-ea"/>
              </a:defRPr>
            </a:lvl2pPr>
            <a:lvl3pPr marL="1143000" indent="-228600" algn="l" rtl="0" eaLnBrk="1" fontAlgn="base" hangingPunct="1">
              <a:spcBef>
                <a:spcPct val="20000"/>
              </a:spcBef>
              <a:spcAft>
                <a:spcPct val="0"/>
              </a:spcAft>
              <a:buClr>
                <a:schemeClr val="tx1"/>
              </a:buClr>
              <a:buSzPct val="150000"/>
              <a:buChar char="•"/>
              <a:defRPr kumimoji="1">
                <a:solidFill>
                  <a:schemeClr val="tx1"/>
                </a:solidFill>
                <a:latin typeface="+mn-lt"/>
                <a:ea typeface="+mn-ea"/>
              </a:defRPr>
            </a:lvl3pPr>
            <a:lvl4pPr marL="1600200" indent="-228600" algn="l" rtl="0" eaLnBrk="1" fontAlgn="base" hangingPunct="1">
              <a:spcBef>
                <a:spcPct val="20000"/>
              </a:spcBef>
              <a:spcAft>
                <a:spcPct val="0"/>
              </a:spcAft>
              <a:buClr>
                <a:schemeClr val="tx2"/>
              </a:buClr>
              <a:buSzPct val="150000"/>
              <a:buChar char="•"/>
              <a:defRPr kumimoji="1" sz="1600">
                <a:solidFill>
                  <a:schemeClr val="tx1"/>
                </a:solidFill>
                <a:latin typeface="+mn-lt"/>
                <a:ea typeface="+mn-ea"/>
              </a:defRPr>
            </a:lvl4pPr>
            <a:lvl5pPr marL="2057400" indent="-228600" algn="l" rtl="0" eaLnBrk="1" fontAlgn="base" hangingPunct="1">
              <a:spcBef>
                <a:spcPct val="20000"/>
              </a:spcBef>
              <a:spcAft>
                <a:spcPct val="0"/>
              </a:spcAft>
              <a:buClr>
                <a:schemeClr val="folHlink"/>
              </a:buClr>
              <a:buSzPct val="150000"/>
              <a:buChar char="•"/>
              <a:defRPr kumimoji="1" sz="1600">
                <a:solidFill>
                  <a:schemeClr val="tx1"/>
                </a:solidFill>
                <a:latin typeface="+mn-lt"/>
                <a:ea typeface="+mn-ea"/>
              </a:defRPr>
            </a:lvl5pPr>
            <a:lvl6pPr marL="2514600" indent="-228600" algn="l" rtl="0" eaLnBrk="1" fontAlgn="base" hangingPunct="1">
              <a:spcBef>
                <a:spcPct val="20000"/>
              </a:spcBef>
              <a:spcAft>
                <a:spcPct val="0"/>
              </a:spcAft>
              <a:buClr>
                <a:schemeClr val="folHlink"/>
              </a:buClr>
              <a:buSzPct val="150000"/>
              <a:buChar char="•"/>
              <a:defRPr sz="2000">
                <a:solidFill>
                  <a:schemeClr val="tx1"/>
                </a:solidFill>
                <a:latin typeface="+mn-lt"/>
                <a:ea typeface="+mn-ea"/>
              </a:defRPr>
            </a:lvl6pPr>
            <a:lvl7pPr marL="2971800" indent="-228600" algn="l" rtl="0" eaLnBrk="1" fontAlgn="base" hangingPunct="1">
              <a:spcBef>
                <a:spcPct val="20000"/>
              </a:spcBef>
              <a:spcAft>
                <a:spcPct val="0"/>
              </a:spcAft>
              <a:buClr>
                <a:schemeClr val="folHlink"/>
              </a:buClr>
              <a:buSzPct val="150000"/>
              <a:buChar char="•"/>
              <a:defRPr sz="2000">
                <a:solidFill>
                  <a:schemeClr val="tx1"/>
                </a:solidFill>
                <a:latin typeface="+mn-lt"/>
                <a:ea typeface="+mn-ea"/>
              </a:defRPr>
            </a:lvl7pPr>
            <a:lvl8pPr marL="3429000" indent="-228600" algn="l" rtl="0" eaLnBrk="1" fontAlgn="base" hangingPunct="1">
              <a:spcBef>
                <a:spcPct val="20000"/>
              </a:spcBef>
              <a:spcAft>
                <a:spcPct val="0"/>
              </a:spcAft>
              <a:buClr>
                <a:schemeClr val="folHlink"/>
              </a:buClr>
              <a:buSzPct val="150000"/>
              <a:buChar char="•"/>
              <a:defRPr sz="2000">
                <a:solidFill>
                  <a:schemeClr val="tx1"/>
                </a:solidFill>
                <a:latin typeface="+mn-lt"/>
                <a:ea typeface="+mn-ea"/>
              </a:defRPr>
            </a:lvl8pPr>
            <a:lvl9pPr marL="3886200" indent="-228600" algn="l" rtl="0" eaLnBrk="1" fontAlgn="base" hangingPunct="1">
              <a:spcBef>
                <a:spcPct val="20000"/>
              </a:spcBef>
              <a:spcAft>
                <a:spcPct val="0"/>
              </a:spcAft>
              <a:buClr>
                <a:schemeClr val="folHlink"/>
              </a:buClr>
              <a:buSzPct val="150000"/>
              <a:buChar char="•"/>
              <a:defRPr sz="2000">
                <a:solidFill>
                  <a:schemeClr val="tx1"/>
                </a:solidFill>
                <a:latin typeface="+mn-lt"/>
                <a:ea typeface="+mn-ea"/>
              </a:defRPr>
            </a:lvl9pPr>
          </a:lstStyle>
          <a:p>
            <a:pPr>
              <a:buClr>
                <a:schemeClr val="tx2"/>
              </a:buClr>
            </a:pPr>
            <a:r>
              <a:rPr lang="en-US" altLang="zh-CN" dirty="0"/>
              <a:t>Automated reasoning has been most commonly used to build automated theorem provers.</a:t>
            </a:r>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76090" y="2113847"/>
            <a:ext cx="4391819" cy="3811617"/>
          </a:xfrm>
          <a:prstGeom prst="rect">
            <a:avLst/>
          </a:prstGeom>
        </p:spPr>
      </p:pic>
    </p:spTree>
    <p:extLst>
      <p:ext uri="{BB962C8B-B14F-4D97-AF65-F5344CB8AC3E}">
        <p14:creationId xmlns:p14="http://schemas.microsoft.com/office/powerpoint/2010/main" val="2030897432"/>
      </p:ext>
    </p:extLst>
  </p:cSld>
  <p:clrMapOvr>
    <a:masterClrMapping/>
  </p:clrMapOvr>
  <p:transition spd="slow"/>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内容占位符 24">
            <a:extLst>
              <a:ext uri="{FF2B5EF4-FFF2-40B4-BE49-F238E27FC236}">
                <a16:creationId xmlns:a16="http://schemas.microsoft.com/office/drawing/2014/main" id="{39DA36C6-D9E9-4C5A-B00C-1A9E8F7F7C2C}"/>
              </a:ext>
            </a:extLst>
          </p:cNvPr>
          <p:cNvSpPr>
            <a:spLocks noGrp="1"/>
          </p:cNvSpPr>
          <p:nvPr>
            <p:ph idx="1"/>
          </p:nvPr>
        </p:nvSpPr>
        <p:spPr/>
        <p:txBody>
          <a:bodyPr/>
          <a:lstStyle/>
          <a:p>
            <a:endParaRPr lang="en-US" altLang="zh-CN" dirty="0"/>
          </a:p>
          <a:p>
            <a:r>
              <a:rPr lang="zh-CN" altLang="en-US" dirty="0"/>
              <a:t>参考</a:t>
            </a:r>
            <a:r>
              <a:rPr lang="zh-CN" altLang="zh-CN" dirty="0"/>
              <a:t>教材</a:t>
            </a:r>
            <a:endParaRPr lang="zh-CN" altLang="zh-CN" sz="1800" dirty="0"/>
          </a:p>
          <a:p>
            <a:pPr marL="457200" lvl="1" indent="0">
              <a:buNone/>
            </a:pPr>
            <a:r>
              <a:rPr lang="en-US" altLang="zh-CN" dirty="0"/>
              <a:t>[1] Artificial Intelligence: A Modern Approach, by S. Russell and P. </a:t>
            </a:r>
            <a:r>
              <a:rPr lang="en-US" altLang="zh-CN" dirty="0" err="1"/>
              <a:t>Norvig</a:t>
            </a:r>
            <a:r>
              <a:rPr lang="en-US" altLang="zh-CN" dirty="0"/>
              <a:t>, 3rd Edition, Prentice Hall, 2009.</a:t>
            </a:r>
            <a:endParaRPr lang="zh-CN" altLang="zh-CN" sz="1400" dirty="0"/>
          </a:p>
          <a:p>
            <a:pPr marL="400050" lvl="1" indent="0">
              <a:buNone/>
            </a:pPr>
            <a:r>
              <a:rPr lang="en-US" altLang="zh-CN" dirty="0"/>
              <a:t> [2] Deep Learning for Human Centric Visual Analysis, Liang Lin, </a:t>
            </a:r>
            <a:r>
              <a:rPr lang="en-US" altLang="zh-CN" dirty="0" err="1"/>
              <a:t>Dongyu</a:t>
            </a:r>
            <a:r>
              <a:rPr lang="en-US" altLang="zh-CN" dirty="0"/>
              <a:t> Zhang, et al., Springer, 2018.</a:t>
            </a:r>
          </a:p>
          <a:p>
            <a:pPr marL="400050" lvl="1" indent="0">
              <a:buNone/>
            </a:pPr>
            <a:r>
              <a:rPr lang="en-US" altLang="zh-CN" dirty="0"/>
              <a:t> [3] </a:t>
            </a:r>
            <a:r>
              <a:rPr lang="zh-CN" altLang="en-US" dirty="0"/>
              <a:t>前沿学术论文</a:t>
            </a:r>
            <a:endParaRPr lang="zh-CN" altLang="zh-CN" dirty="0"/>
          </a:p>
          <a:p>
            <a:endParaRPr lang="en-US" altLang="zh-CN" dirty="0"/>
          </a:p>
          <a:p>
            <a:endParaRPr lang="en-US" altLang="zh-CN" dirty="0"/>
          </a:p>
          <a:p>
            <a:r>
              <a:rPr lang="zh-CN" altLang="zh-CN" dirty="0"/>
              <a:t>成绩评定方式</a:t>
            </a:r>
          </a:p>
          <a:p>
            <a:pPr marL="400050" lvl="1" indent="0">
              <a:buNone/>
            </a:pPr>
            <a:r>
              <a:rPr lang="zh-CN" altLang="zh-CN" dirty="0"/>
              <a:t>考核：采用日常性考核和期末终结性考核相结合的方式。</a:t>
            </a:r>
          </a:p>
          <a:p>
            <a:pPr marL="400050" lvl="1" indent="0">
              <a:buNone/>
            </a:pPr>
            <a:r>
              <a:rPr lang="zh-CN" altLang="zh-CN" dirty="0"/>
              <a:t>成绩评定：</a:t>
            </a:r>
            <a:r>
              <a:rPr lang="zh-CN" altLang="en-US" dirty="0"/>
              <a:t>实验课及课堂</a:t>
            </a:r>
            <a:r>
              <a:rPr lang="zh-CN" altLang="zh-CN" dirty="0"/>
              <a:t>表现占</a:t>
            </a:r>
            <a:r>
              <a:rPr lang="en-US" altLang="zh-CN" dirty="0"/>
              <a:t>40%</a:t>
            </a:r>
            <a:r>
              <a:rPr lang="zh-CN" altLang="zh-CN" dirty="0"/>
              <a:t>，期末</a:t>
            </a:r>
            <a:r>
              <a:rPr lang="zh-CN" altLang="en-US" dirty="0"/>
              <a:t>大作业</a:t>
            </a:r>
            <a:r>
              <a:rPr lang="zh-CN" altLang="zh-CN" dirty="0"/>
              <a:t>成绩占</a:t>
            </a:r>
            <a:r>
              <a:rPr lang="en-US" altLang="zh-CN" dirty="0"/>
              <a:t>60</a:t>
            </a:r>
            <a:r>
              <a:rPr lang="zh-CN" altLang="zh-CN" dirty="0"/>
              <a:t>％，按百分制给出最终成绩。</a:t>
            </a:r>
          </a:p>
          <a:p>
            <a:pPr marL="0" indent="0">
              <a:buNone/>
            </a:pPr>
            <a:endParaRPr lang="zh-CN" altLang="zh-CN" sz="1800" dirty="0"/>
          </a:p>
          <a:p>
            <a:pPr lvl="1"/>
            <a:endParaRPr lang="zh-CN" altLang="en-US" dirty="0"/>
          </a:p>
        </p:txBody>
      </p:sp>
      <p:sp>
        <p:nvSpPr>
          <p:cNvPr id="2" name="标题 1">
            <a:extLst>
              <a:ext uri="{FF2B5EF4-FFF2-40B4-BE49-F238E27FC236}">
                <a16:creationId xmlns:a16="http://schemas.microsoft.com/office/drawing/2014/main" id="{9D2EC15F-F5DD-4456-AAE6-62345C0A7D9A}"/>
              </a:ext>
            </a:extLst>
          </p:cNvPr>
          <p:cNvSpPr>
            <a:spLocks noGrp="1"/>
          </p:cNvSpPr>
          <p:nvPr>
            <p:ph type="title"/>
          </p:nvPr>
        </p:nvSpPr>
        <p:spPr/>
        <p:txBody>
          <a:bodyPr/>
          <a:lstStyle/>
          <a:p>
            <a:r>
              <a:rPr lang="en-US" altLang="zh-CN" dirty="0"/>
              <a:t>Motivations</a:t>
            </a:r>
            <a:endParaRPr lang="zh-CN" altLang="en-US" dirty="0"/>
          </a:p>
        </p:txBody>
      </p:sp>
    </p:spTree>
    <p:extLst>
      <p:ext uri="{BB962C8B-B14F-4D97-AF65-F5344CB8AC3E}">
        <p14:creationId xmlns:p14="http://schemas.microsoft.com/office/powerpoint/2010/main" val="3077406253"/>
      </p:ext>
    </p:extLst>
  </p:cSld>
  <p:clrMapOvr>
    <a:masterClrMapping/>
  </p:clrMapOvr>
  <p:transition spd="slow"/>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2EC15F-F5DD-4456-AAE6-62345C0A7D9A}"/>
              </a:ext>
            </a:extLst>
          </p:cNvPr>
          <p:cNvSpPr>
            <a:spLocks noGrp="1"/>
          </p:cNvSpPr>
          <p:nvPr>
            <p:ph type="title"/>
          </p:nvPr>
        </p:nvSpPr>
        <p:spPr/>
        <p:txBody>
          <a:bodyPr/>
          <a:lstStyle/>
          <a:p>
            <a:r>
              <a:rPr lang="en-US" altLang="zh-CN" dirty="0"/>
              <a:t>Outline</a:t>
            </a:r>
            <a:endParaRPr lang="zh-CN" altLang="en-US" dirty="0"/>
          </a:p>
        </p:txBody>
      </p:sp>
      <p:sp>
        <p:nvSpPr>
          <p:cNvPr id="3" name="内容占位符 2">
            <a:extLst>
              <a:ext uri="{FF2B5EF4-FFF2-40B4-BE49-F238E27FC236}">
                <a16:creationId xmlns:a16="http://schemas.microsoft.com/office/drawing/2014/main" id="{446E0519-9E5B-4B67-A66F-50199979D057}"/>
              </a:ext>
            </a:extLst>
          </p:cNvPr>
          <p:cNvSpPr>
            <a:spLocks noGrp="1"/>
          </p:cNvSpPr>
          <p:nvPr>
            <p:ph idx="1"/>
          </p:nvPr>
        </p:nvSpPr>
        <p:spPr/>
        <p:txBody>
          <a:bodyPr/>
          <a:lstStyle/>
          <a:p>
            <a:pPr>
              <a:buClr>
                <a:schemeClr val="tx2"/>
              </a:buClr>
            </a:pPr>
            <a:r>
              <a:rPr lang="en-US" altLang="zh-CN" dirty="0"/>
              <a:t>What is AI?</a:t>
            </a:r>
          </a:p>
          <a:p>
            <a:pPr>
              <a:buClr>
                <a:schemeClr val="tx2"/>
              </a:buClr>
            </a:pPr>
            <a:r>
              <a:rPr lang="en-US" altLang="zh-CN" dirty="0"/>
              <a:t>The history of AI</a:t>
            </a:r>
          </a:p>
          <a:p>
            <a:pPr>
              <a:buClr>
                <a:schemeClr val="tx2"/>
              </a:buClr>
            </a:pPr>
            <a:r>
              <a:rPr lang="en-US" altLang="zh-CN" dirty="0"/>
              <a:t>Applications of AI</a:t>
            </a:r>
          </a:p>
          <a:p>
            <a:pPr>
              <a:buClr>
                <a:schemeClr val="tx2"/>
              </a:buClr>
            </a:pPr>
            <a:r>
              <a:rPr lang="en-US" altLang="zh-CN" dirty="0"/>
              <a:t>Current status of AI</a:t>
            </a:r>
          </a:p>
          <a:p>
            <a:pPr>
              <a:buClr>
                <a:schemeClr val="tx2"/>
              </a:buClr>
            </a:pPr>
            <a:r>
              <a:rPr lang="zh-CN" altLang="zh-CN" b="1" dirty="0"/>
              <a:t>The basic content of </a:t>
            </a:r>
            <a:r>
              <a:rPr lang="en-US" altLang="zh-CN" b="1" dirty="0"/>
              <a:t>AI</a:t>
            </a:r>
            <a:r>
              <a:rPr lang="zh-CN" altLang="zh-CN" b="1" dirty="0"/>
              <a:t> research</a:t>
            </a:r>
            <a:endParaRPr lang="en-US" altLang="zh-CN" b="1" dirty="0"/>
          </a:p>
          <a:p>
            <a:pPr lvl="1">
              <a:buClr>
                <a:schemeClr val="tx2"/>
              </a:buClr>
            </a:pPr>
            <a:r>
              <a:rPr lang="zh-CN" altLang="zh-CN" dirty="0"/>
              <a:t>Cognitive modeling</a:t>
            </a:r>
            <a:endParaRPr lang="en-US" altLang="zh-CN" dirty="0"/>
          </a:p>
          <a:p>
            <a:pPr lvl="1">
              <a:buClr>
                <a:schemeClr val="tx2"/>
              </a:buClr>
            </a:pPr>
            <a:r>
              <a:rPr lang="en-US" altLang="zh-CN" dirty="0"/>
              <a:t>Knowledge representation</a:t>
            </a:r>
            <a:endParaRPr lang="zh-CN" altLang="zh-CN" dirty="0"/>
          </a:p>
          <a:p>
            <a:pPr lvl="1">
              <a:buClr>
                <a:schemeClr val="tx2"/>
              </a:buClr>
            </a:pPr>
            <a:r>
              <a:rPr lang="en-US" altLang="zh-CN" dirty="0"/>
              <a:t>Automatic reasoning</a:t>
            </a:r>
          </a:p>
          <a:p>
            <a:pPr lvl="1">
              <a:buClr>
                <a:schemeClr val="tx2"/>
              </a:buClr>
            </a:pPr>
            <a:r>
              <a:rPr lang="en-US" altLang="zh-CN" b="1" dirty="0"/>
              <a:t>Machine learning</a:t>
            </a:r>
          </a:p>
          <a:p>
            <a:pPr>
              <a:buClr>
                <a:schemeClr val="tx2"/>
              </a:buClr>
            </a:pPr>
            <a:r>
              <a:rPr lang="en-US" altLang="zh-CN" dirty="0"/>
              <a:t>Future of AI</a:t>
            </a:r>
          </a:p>
        </p:txBody>
      </p:sp>
    </p:spTree>
    <p:extLst>
      <p:ext uri="{BB962C8B-B14F-4D97-AF65-F5344CB8AC3E}">
        <p14:creationId xmlns:p14="http://schemas.microsoft.com/office/powerpoint/2010/main" val="32821560"/>
      </p:ext>
    </p:extLst>
  </p:cSld>
  <p:clrMapOvr>
    <a:masterClrMapping/>
  </p:clrMapOvr>
  <p:transition spd="slow"/>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457CCB-BB1A-41B8-AFBE-EF6A45DFA6DF}"/>
              </a:ext>
            </a:extLst>
          </p:cNvPr>
          <p:cNvSpPr>
            <a:spLocks noGrp="1"/>
          </p:cNvSpPr>
          <p:nvPr>
            <p:ph type="title"/>
          </p:nvPr>
        </p:nvSpPr>
        <p:spPr/>
        <p:txBody>
          <a:bodyPr/>
          <a:lstStyle/>
          <a:p>
            <a:pPr>
              <a:buClr>
                <a:schemeClr val="tx2"/>
              </a:buClr>
            </a:pPr>
            <a:r>
              <a:rPr lang="en-US" altLang="zh-CN" dirty="0"/>
              <a:t>Machine learning</a:t>
            </a:r>
            <a:endParaRPr lang="en-US" altLang="zh-CN" dirty="0">
              <a:solidFill>
                <a:srgbClr val="FF0000"/>
              </a:solidFill>
            </a:endParaRPr>
          </a:p>
        </p:txBody>
      </p:sp>
      <p:sp>
        <p:nvSpPr>
          <p:cNvPr id="3" name="内容占位符 2">
            <a:extLst>
              <a:ext uri="{FF2B5EF4-FFF2-40B4-BE49-F238E27FC236}">
                <a16:creationId xmlns:a16="http://schemas.microsoft.com/office/drawing/2014/main" id="{446E0519-9E5B-4B67-A66F-50199979D057}"/>
              </a:ext>
            </a:extLst>
          </p:cNvPr>
          <p:cNvSpPr txBox="1">
            <a:spLocks/>
          </p:cNvSpPr>
          <p:nvPr/>
        </p:nvSpPr>
        <p:spPr>
          <a:xfrm>
            <a:off x="357158" y="1013254"/>
            <a:ext cx="8429684" cy="5487579"/>
          </a:xfrm>
          <a:prstGeom prst="rect">
            <a:avLst/>
          </a:prstGeom>
        </p:spPr>
        <p:txBody>
          <a:bodyPr/>
          <a:lstStyle>
            <a:lvl1pPr marL="342900" indent="-342900" algn="l" rtl="0" eaLnBrk="1" fontAlgn="base" hangingPunct="1">
              <a:spcBef>
                <a:spcPct val="20000"/>
              </a:spcBef>
              <a:spcAft>
                <a:spcPct val="0"/>
              </a:spcAft>
              <a:buClr>
                <a:schemeClr val="bg2"/>
              </a:buClr>
              <a:buSzPct val="70000"/>
              <a:buFont typeface="Wingdings" panose="05000000000000000000" pitchFamily="2" charset="2"/>
              <a:buChar char="l"/>
              <a:defRPr kumimoji="1" sz="2400">
                <a:solidFill>
                  <a:schemeClr val="tx1"/>
                </a:solidFill>
                <a:latin typeface="+mn-lt"/>
                <a:ea typeface="+mn-ea"/>
                <a:cs typeface="宋体" charset="0"/>
              </a:defRPr>
            </a:lvl1pPr>
            <a:lvl2pPr marL="742950" indent="-285750" algn="l" rtl="0" eaLnBrk="1" fontAlgn="base" hangingPunct="1">
              <a:spcBef>
                <a:spcPct val="20000"/>
              </a:spcBef>
              <a:spcAft>
                <a:spcPct val="0"/>
              </a:spcAft>
              <a:buClr>
                <a:schemeClr val="accent1"/>
              </a:buClr>
              <a:buSzPct val="150000"/>
              <a:buChar char="•"/>
              <a:defRPr kumimoji="1" sz="2000">
                <a:solidFill>
                  <a:schemeClr val="tx1"/>
                </a:solidFill>
                <a:latin typeface="+mn-lt"/>
                <a:ea typeface="+mn-ea"/>
              </a:defRPr>
            </a:lvl2pPr>
            <a:lvl3pPr marL="1143000" indent="-228600" algn="l" rtl="0" eaLnBrk="1" fontAlgn="base" hangingPunct="1">
              <a:spcBef>
                <a:spcPct val="20000"/>
              </a:spcBef>
              <a:spcAft>
                <a:spcPct val="0"/>
              </a:spcAft>
              <a:buClr>
                <a:schemeClr val="tx1"/>
              </a:buClr>
              <a:buSzPct val="150000"/>
              <a:buChar char="•"/>
              <a:defRPr kumimoji="1">
                <a:solidFill>
                  <a:schemeClr val="tx1"/>
                </a:solidFill>
                <a:latin typeface="+mn-lt"/>
                <a:ea typeface="+mn-ea"/>
              </a:defRPr>
            </a:lvl3pPr>
            <a:lvl4pPr marL="1600200" indent="-228600" algn="l" rtl="0" eaLnBrk="1" fontAlgn="base" hangingPunct="1">
              <a:spcBef>
                <a:spcPct val="20000"/>
              </a:spcBef>
              <a:spcAft>
                <a:spcPct val="0"/>
              </a:spcAft>
              <a:buClr>
                <a:schemeClr val="tx2"/>
              </a:buClr>
              <a:buSzPct val="150000"/>
              <a:buChar char="•"/>
              <a:defRPr kumimoji="1" sz="1600">
                <a:solidFill>
                  <a:schemeClr val="tx1"/>
                </a:solidFill>
                <a:latin typeface="+mn-lt"/>
                <a:ea typeface="+mn-ea"/>
              </a:defRPr>
            </a:lvl4pPr>
            <a:lvl5pPr marL="2057400" indent="-228600" algn="l" rtl="0" eaLnBrk="1" fontAlgn="base" hangingPunct="1">
              <a:spcBef>
                <a:spcPct val="20000"/>
              </a:spcBef>
              <a:spcAft>
                <a:spcPct val="0"/>
              </a:spcAft>
              <a:buClr>
                <a:schemeClr val="folHlink"/>
              </a:buClr>
              <a:buSzPct val="150000"/>
              <a:buChar char="•"/>
              <a:defRPr kumimoji="1" sz="1600">
                <a:solidFill>
                  <a:schemeClr val="tx1"/>
                </a:solidFill>
                <a:latin typeface="+mn-lt"/>
                <a:ea typeface="+mn-ea"/>
              </a:defRPr>
            </a:lvl5pPr>
            <a:lvl6pPr marL="2514600" indent="-228600" algn="l" rtl="0" eaLnBrk="1" fontAlgn="base" hangingPunct="1">
              <a:spcBef>
                <a:spcPct val="20000"/>
              </a:spcBef>
              <a:spcAft>
                <a:spcPct val="0"/>
              </a:spcAft>
              <a:buClr>
                <a:schemeClr val="folHlink"/>
              </a:buClr>
              <a:buSzPct val="150000"/>
              <a:buChar char="•"/>
              <a:defRPr sz="2000">
                <a:solidFill>
                  <a:schemeClr val="tx1"/>
                </a:solidFill>
                <a:latin typeface="+mn-lt"/>
                <a:ea typeface="+mn-ea"/>
              </a:defRPr>
            </a:lvl6pPr>
            <a:lvl7pPr marL="2971800" indent="-228600" algn="l" rtl="0" eaLnBrk="1" fontAlgn="base" hangingPunct="1">
              <a:spcBef>
                <a:spcPct val="20000"/>
              </a:spcBef>
              <a:spcAft>
                <a:spcPct val="0"/>
              </a:spcAft>
              <a:buClr>
                <a:schemeClr val="folHlink"/>
              </a:buClr>
              <a:buSzPct val="150000"/>
              <a:buChar char="•"/>
              <a:defRPr sz="2000">
                <a:solidFill>
                  <a:schemeClr val="tx1"/>
                </a:solidFill>
                <a:latin typeface="+mn-lt"/>
                <a:ea typeface="+mn-ea"/>
              </a:defRPr>
            </a:lvl7pPr>
            <a:lvl8pPr marL="3429000" indent="-228600" algn="l" rtl="0" eaLnBrk="1" fontAlgn="base" hangingPunct="1">
              <a:spcBef>
                <a:spcPct val="20000"/>
              </a:spcBef>
              <a:spcAft>
                <a:spcPct val="0"/>
              </a:spcAft>
              <a:buClr>
                <a:schemeClr val="folHlink"/>
              </a:buClr>
              <a:buSzPct val="150000"/>
              <a:buChar char="•"/>
              <a:defRPr sz="2000">
                <a:solidFill>
                  <a:schemeClr val="tx1"/>
                </a:solidFill>
                <a:latin typeface="+mn-lt"/>
                <a:ea typeface="+mn-ea"/>
              </a:defRPr>
            </a:lvl8pPr>
            <a:lvl9pPr marL="3886200" indent="-228600" algn="l" rtl="0" eaLnBrk="1" fontAlgn="base" hangingPunct="1">
              <a:spcBef>
                <a:spcPct val="20000"/>
              </a:spcBef>
              <a:spcAft>
                <a:spcPct val="0"/>
              </a:spcAft>
              <a:buClr>
                <a:schemeClr val="folHlink"/>
              </a:buClr>
              <a:buSzPct val="150000"/>
              <a:buChar char="•"/>
              <a:defRPr sz="2000">
                <a:solidFill>
                  <a:schemeClr val="tx1"/>
                </a:solidFill>
                <a:latin typeface="+mn-lt"/>
                <a:ea typeface="+mn-ea"/>
              </a:defRPr>
            </a:lvl9pPr>
          </a:lstStyle>
          <a:p>
            <a:pPr>
              <a:buClr>
                <a:schemeClr val="tx2"/>
              </a:buClr>
            </a:pPr>
            <a:endParaRPr lang="en-US" altLang="zh-CN" i="1" dirty="0"/>
          </a:p>
          <a:p>
            <a:pPr>
              <a:buClr>
                <a:schemeClr val="tx2"/>
              </a:buClr>
            </a:pPr>
            <a:endParaRPr lang="en-US" altLang="zh-CN" i="1" dirty="0"/>
          </a:p>
          <a:p>
            <a:pPr>
              <a:buClr>
                <a:schemeClr val="tx2"/>
              </a:buClr>
            </a:pPr>
            <a:endParaRPr lang="en-US" altLang="zh-CN" i="1" dirty="0"/>
          </a:p>
          <a:p>
            <a:pPr>
              <a:buClr>
                <a:schemeClr val="tx2"/>
              </a:buClr>
            </a:pPr>
            <a:r>
              <a:rPr lang="en-US" altLang="zh-CN" i="1" dirty="0"/>
              <a:t>Machine Learning is the science of getting computers to learn and act like humans do, and improve their learning over time in </a:t>
            </a:r>
            <a:r>
              <a:rPr lang="en-US" altLang="zh-CN" b="1" i="1" dirty="0"/>
              <a:t>autonomous</a:t>
            </a:r>
            <a:r>
              <a:rPr lang="en-US" altLang="zh-CN" i="1" dirty="0"/>
              <a:t> fashion, by </a:t>
            </a:r>
            <a:r>
              <a:rPr lang="en-US" altLang="zh-CN" b="1" i="1" dirty="0"/>
              <a:t>feeding</a:t>
            </a:r>
            <a:r>
              <a:rPr lang="en-US" altLang="zh-CN" i="1" dirty="0"/>
              <a:t> them data and information in the form of observations and real-world interactions.</a:t>
            </a:r>
            <a:endParaRPr lang="en-US" altLang="zh-CN" kern="0" dirty="0">
              <a:solidFill>
                <a:srgbClr val="FF0000"/>
              </a:solidFill>
            </a:endParaRPr>
          </a:p>
        </p:txBody>
      </p:sp>
    </p:spTree>
    <p:extLst>
      <p:ext uri="{BB962C8B-B14F-4D97-AF65-F5344CB8AC3E}">
        <p14:creationId xmlns:p14="http://schemas.microsoft.com/office/powerpoint/2010/main" val="3828858389"/>
      </p:ext>
    </p:extLst>
  </p:cSld>
  <p:clrMapOvr>
    <a:masterClrMapping/>
  </p:clrMapOvr>
  <p:transition spd="slow"/>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457CCB-BB1A-41B8-AFBE-EF6A45DFA6DF}"/>
              </a:ext>
            </a:extLst>
          </p:cNvPr>
          <p:cNvSpPr>
            <a:spLocks noGrp="1"/>
          </p:cNvSpPr>
          <p:nvPr>
            <p:ph type="title"/>
          </p:nvPr>
        </p:nvSpPr>
        <p:spPr/>
        <p:txBody>
          <a:bodyPr/>
          <a:lstStyle/>
          <a:p>
            <a:pPr>
              <a:buClr>
                <a:schemeClr val="tx2"/>
              </a:buClr>
            </a:pPr>
            <a:r>
              <a:rPr lang="en-US" altLang="zh-CN" dirty="0"/>
              <a:t>How is machine learning work ?</a:t>
            </a:r>
            <a:endParaRPr lang="en-US" altLang="zh-CN" dirty="0">
              <a:solidFill>
                <a:srgbClr val="FF0000"/>
              </a:solidFill>
            </a:endParaRPr>
          </a:p>
        </p:txBody>
      </p:sp>
      <p:sp>
        <p:nvSpPr>
          <p:cNvPr id="3" name="内容占位符 2">
            <a:extLst>
              <a:ext uri="{FF2B5EF4-FFF2-40B4-BE49-F238E27FC236}">
                <a16:creationId xmlns:a16="http://schemas.microsoft.com/office/drawing/2014/main" id="{446E0519-9E5B-4B67-A66F-50199979D057}"/>
              </a:ext>
            </a:extLst>
          </p:cNvPr>
          <p:cNvSpPr txBox="1">
            <a:spLocks/>
          </p:cNvSpPr>
          <p:nvPr/>
        </p:nvSpPr>
        <p:spPr>
          <a:xfrm>
            <a:off x="357158" y="1013254"/>
            <a:ext cx="8429684" cy="5487579"/>
          </a:xfrm>
          <a:prstGeom prst="rect">
            <a:avLst/>
          </a:prstGeom>
        </p:spPr>
        <p:txBody>
          <a:bodyPr/>
          <a:lstStyle>
            <a:lvl1pPr marL="342900" indent="-342900" algn="l" rtl="0" eaLnBrk="1" fontAlgn="base" hangingPunct="1">
              <a:spcBef>
                <a:spcPct val="20000"/>
              </a:spcBef>
              <a:spcAft>
                <a:spcPct val="0"/>
              </a:spcAft>
              <a:buClr>
                <a:schemeClr val="bg2"/>
              </a:buClr>
              <a:buSzPct val="70000"/>
              <a:buFont typeface="Wingdings" panose="05000000000000000000" pitchFamily="2" charset="2"/>
              <a:buChar char="l"/>
              <a:defRPr kumimoji="1" sz="2400">
                <a:solidFill>
                  <a:schemeClr val="tx1"/>
                </a:solidFill>
                <a:latin typeface="+mn-lt"/>
                <a:ea typeface="+mn-ea"/>
                <a:cs typeface="宋体" charset="0"/>
              </a:defRPr>
            </a:lvl1pPr>
            <a:lvl2pPr marL="742950" indent="-285750" algn="l" rtl="0" eaLnBrk="1" fontAlgn="base" hangingPunct="1">
              <a:spcBef>
                <a:spcPct val="20000"/>
              </a:spcBef>
              <a:spcAft>
                <a:spcPct val="0"/>
              </a:spcAft>
              <a:buClr>
                <a:schemeClr val="accent1"/>
              </a:buClr>
              <a:buSzPct val="150000"/>
              <a:buChar char="•"/>
              <a:defRPr kumimoji="1" sz="2000">
                <a:solidFill>
                  <a:schemeClr val="tx1"/>
                </a:solidFill>
                <a:latin typeface="+mn-lt"/>
                <a:ea typeface="+mn-ea"/>
              </a:defRPr>
            </a:lvl2pPr>
            <a:lvl3pPr marL="1143000" indent="-228600" algn="l" rtl="0" eaLnBrk="1" fontAlgn="base" hangingPunct="1">
              <a:spcBef>
                <a:spcPct val="20000"/>
              </a:spcBef>
              <a:spcAft>
                <a:spcPct val="0"/>
              </a:spcAft>
              <a:buClr>
                <a:schemeClr val="tx1"/>
              </a:buClr>
              <a:buSzPct val="150000"/>
              <a:buChar char="•"/>
              <a:defRPr kumimoji="1">
                <a:solidFill>
                  <a:schemeClr val="tx1"/>
                </a:solidFill>
                <a:latin typeface="+mn-lt"/>
                <a:ea typeface="+mn-ea"/>
              </a:defRPr>
            </a:lvl3pPr>
            <a:lvl4pPr marL="1600200" indent="-228600" algn="l" rtl="0" eaLnBrk="1" fontAlgn="base" hangingPunct="1">
              <a:spcBef>
                <a:spcPct val="20000"/>
              </a:spcBef>
              <a:spcAft>
                <a:spcPct val="0"/>
              </a:spcAft>
              <a:buClr>
                <a:schemeClr val="tx2"/>
              </a:buClr>
              <a:buSzPct val="150000"/>
              <a:buChar char="•"/>
              <a:defRPr kumimoji="1" sz="1600">
                <a:solidFill>
                  <a:schemeClr val="tx1"/>
                </a:solidFill>
                <a:latin typeface="+mn-lt"/>
                <a:ea typeface="+mn-ea"/>
              </a:defRPr>
            </a:lvl4pPr>
            <a:lvl5pPr marL="2057400" indent="-228600" algn="l" rtl="0" eaLnBrk="1" fontAlgn="base" hangingPunct="1">
              <a:spcBef>
                <a:spcPct val="20000"/>
              </a:spcBef>
              <a:spcAft>
                <a:spcPct val="0"/>
              </a:spcAft>
              <a:buClr>
                <a:schemeClr val="folHlink"/>
              </a:buClr>
              <a:buSzPct val="150000"/>
              <a:buChar char="•"/>
              <a:defRPr kumimoji="1" sz="1600">
                <a:solidFill>
                  <a:schemeClr val="tx1"/>
                </a:solidFill>
                <a:latin typeface="+mn-lt"/>
                <a:ea typeface="+mn-ea"/>
              </a:defRPr>
            </a:lvl5pPr>
            <a:lvl6pPr marL="2514600" indent="-228600" algn="l" rtl="0" eaLnBrk="1" fontAlgn="base" hangingPunct="1">
              <a:spcBef>
                <a:spcPct val="20000"/>
              </a:spcBef>
              <a:spcAft>
                <a:spcPct val="0"/>
              </a:spcAft>
              <a:buClr>
                <a:schemeClr val="folHlink"/>
              </a:buClr>
              <a:buSzPct val="150000"/>
              <a:buChar char="•"/>
              <a:defRPr sz="2000">
                <a:solidFill>
                  <a:schemeClr val="tx1"/>
                </a:solidFill>
                <a:latin typeface="+mn-lt"/>
                <a:ea typeface="+mn-ea"/>
              </a:defRPr>
            </a:lvl6pPr>
            <a:lvl7pPr marL="2971800" indent="-228600" algn="l" rtl="0" eaLnBrk="1" fontAlgn="base" hangingPunct="1">
              <a:spcBef>
                <a:spcPct val="20000"/>
              </a:spcBef>
              <a:spcAft>
                <a:spcPct val="0"/>
              </a:spcAft>
              <a:buClr>
                <a:schemeClr val="folHlink"/>
              </a:buClr>
              <a:buSzPct val="150000"/>
              <a:buChar char="•"/>
              <a:defRPr sz="2000">
                <a:solidFill>
                  <a:schemeClr val="tx1"/>
                </a:solidFill>
                <a:latin typeface="+mn-lt"/>
                <a:ea typeface="+mn-ea"/>
              </a:defRPr>
            </a:lvl7pPr>
            <a:lvl8pPr marL="3429000" indent="-228600" algn="l" rtl="0" eaLnBrk="1" fontAlgn="base" hangingPunct="1">
              <a:spcBef>
                <a:spcPct val="20000"/>
              </a:spcBef>
              <a:spcAft>
                <a:spcPct val="0"/>
              </a:spcAft>
              <a:buClr>
                <a:schemeClr val="folHlink"/>
              </a:buClr>
              <a:buSzPct val="150000"/>
              <a:buChar char="•"/>
              <a:defRPr sz="2000">
                <a:solidFill>
                  <a:schemeClr val="tx1"/>
                </a:solidFill>
                <a:latin typeface="+mn-lt"/>
                <a:ea typeface="+mn-ea"/>
              </a:defRPr>
            </a:lvl8pPr>
            <a:lvl9pPr marL="3886200" indent="-228600" algn="l" rtl="0" eaLnBrk="1" fontAlgn="base" hangingPunct="1">
              <a:spcBef>
                <a:spcPct val="20000"/>
              </a:spcBef>
              <a:spcAft>
                <a:spcPct val="0"/>
              </a:spcAft>
              <a:buClr>
                <a:schemeClr val="folHlink"/>
              </a:buClr>
              <a:buSzPct val="150000"/>
              <a:buChar char="•"/>
              <a:defRPr sz="2000">
                <a:solidFill>
                  <a:schemeClr val="tx1"/>
                </a:solidFill>
                <a:latin typeface="+mn-lt"/>
                <a:ea typeface="+mn-ea"/>
              </a:defRPr>
            </a:lvl9pPr>
          </a:lstStyle>
          <a:p>
            <a:pPr>
              <a:buClr>
                <a:schemeClr val="tx2"/>
              </a:buClr>
            </a:pPr>
            <a:endParaRPr lang="en-US" altLang="zh-CN" dirty="0"/>
          </a:p>
          <a:p>
            <a:pPr marL="0" indent="0">
              <a:buClr>
                <a:schemeClr val="tx2"/>
              </a:buClr>
              <a:buNone/>
            </a:pPr>
            <a:endParaRPr lang="en-US" altLang="zh-CN" dirty="0"/>
          </a:p>
          <a:p>
            <a:pPr>
              <a:buClr>
                <a:schemeClr val="tx2"/>
              </a:buClr>
            </a:pPr>
            <a:r>
              <a:rPr lang="en-US" altLang="zh-CN" i="1" dirty="0"/>
              <a:t>Tom Mitchell(1997): A </a:t>
            </a:r>
            <a:r>
              <a:rPr lang="en-US" altLang="zh-CN" b="1" i="1" dirty="0"/>
              <a:t>computer program </a:t>
            </a:r>
            <a:r>
              <a:rPr lang="en-US" altLang="zh-CN" i="1" dirty="0"/>
              <a:t>(vs </a:t>
            </a:r>
            <a:r>
              <a:rPr lang="en-US" altLang="zh-CN" b="1" i="1" dirty="0"/>
              <a:t>human</a:t>
            </a:r>
            <a:r>
              <a:rPr lang="en-US" altLang="zh-CN" i="1" dirty="0"/>
              <a:t>) is said to </a:t>
            </a:r>
            <a:r>
              <a:rPr lang="en-US" altLang="zh-CN" b="1" i="1" dirty="0"/>
              <a:t>learn</a:t>
            </a:r>
            <a:r>
              <a:rPr lang="en-US" altLang="zh-CN" i="1" dirty="0"/>
              <a:t> from experience E (e.g., </a:t>
            </a:r>
            <a:r>
              <a:rPr lang="en-US" altLang="zh-CN" b="1" i="1" dirty="0"/>
              <a:t>labeled data </a:t>
            </a:r>
            <a:r>
              <a:rPr lang="en-US" altLang="zh-CN" i="1" dirty="0"/>
              <a:t>) with respect to some class of tasks T (e.g., </a:t>
            </a:r>
            <a:r>
              <a:rPr lang="en-US" altLang="zh-CN" b="1" i="1" dirty="0"/>
              <a:t>classification</a:t>
            </a:r>
            <a:r>
              <a:rPr lang="en-US" altLang="zh-CN" i="1" dirty="0"/>
              <a:t>) and performance measure P (e.g</a:t>
            </a:r>
            <a:r>
              <a:rPr lang="en-US" altLang="zh-CN" b="1" i="1" dirty="0"/>
              <a:t>., precision  &amp; recall </a:t>
            </a:r>
            <a:r>
              <a:rPr lang="en-US" altLang="zh-CN" i="1" dirty="0"/>
              <a:t>), if its performance at tasks in T, as measured by P, improves with experience E.</a:t>
            </a:r>
          </a:p>
        </p:txBody>
      </p:sp>
    </p:spTree>
    <p:extLst>
      <p:ext uri="{BB962C8B-B14F-4D97-AF65-F5344CB8AC3E}">
        <p14:creationId xmlns:p14="http://schemas.microsoft.com/office/powerpoint/2010/main" val="1707033333"/>
      </p:ext>
    </p:extLst>
  </p:cSld>
  <p:clrMapOvr>
    <a:masterClrMapping/>
  </p:clrMapOvr>
  <p:transition spd="slow"/>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457CCB-BB1A-41B8-AFBE-EF6A45DFA6DF}"/>
              </a:ext>
            </a:extLst>
          </p:cNvPr>
          <p:cNvSpPr>
            <a:spLocks noGrp="1"/>
          </p:cNvSpPr>
          <p:nvPr>
            <p:ph type="title"/>
          </p:nvPr>
        </p:nvSpPr>
        <p:spPr/>
        <p:txBody>
          <a:bodyPr/>
          <a:lstStyle/>
          <a:p>
            <a:pPr>
              <a:buClr>
                <a:schemeClr val="tx2"/>
              </a:buClr>
            </a:pPr>
            <a:r>
              <a:rPr lang="en-US" altLang="zh-CN" dirty="0"/>
              <a:t>Common learning tasks</a:t>
            </a:r>
            <a:endParaRPr lang="en-US" altLang="zh-CN" dirty="0">
              <a:solidFill>
                <a:srgbClr val="FF0000"/>
              </a:solidFill>
            </a:endParaRPr>
          </a:p>
        </p:txBody>
      </p:sp>
      <p:sp>
        <p:nvSpPr>
          <p:cNvPr id="3" name="内容占位符 2">
            <a:extLst>
              <a:ext uri="{FF2B5EF4-FFF2-40B4-BE49-F238E27FC236}">
                <a16:creationId xmlns:a16="http://schemas.microsoft.com/office/drawing/2014/main" id="{446E0519-9E5B-4B67-A66F-50199979D057}"/>
              </a:ext>
            </a:extLst>
          </p:cNvPr>
          <p:cNvSpPr txBox="1">
            <a:spLocks/>
          </p:cNvSpPr>
          <p:nvPr/>
        </p:nvSpPr>
        <p:spPr>
          <a:xfrm>
            <a:off x="357158" y="1013254"/>
            <a:ext cx="8786842" cy="5487579"/>
          </a:xfrm>
          <a:prstGeom prst="rect">
            <a:avLst/>
          </a:prstGeom>
        </p:spPr>
        <p:txBody>
          <a:bodyPr/>
          <a:lstStyle>
            <a:lvl1pPr marL="342900" indent="-342900" algn="l" rtl="0" eaLnBrk="1" fontAlgn="base" hangingPunct="1">
              <a:spcBef>
                <a:spcPct val="20000"/>
              </a:spcBef>
              <a:spcAft>
                <a:spcPct val="0"/>
              </a:spcAft>
              <a:buClr>
                <a:schemeClr val="bg2"/>
              </a:buClr>
              <a:buSzPct val="70000"/>
              <a:buFont typeface="Wingdings" panose="05000000000000000000" pitchFamily="2" charset="2"/>
              <a:buChar char="l"/>
              <a:defRPr kumimoji="1" sz="2400">
                <a:solidFill>
                  <a:schemeClr val="tx1"/>
                </a:solidFill>
                <a:latin typeface="+mn-lt"/>
                <a:ea typeface="+mn-ea"/>
                <a:cs typeface="宋体" charset="0"/>
              </a:defRPr>
            </a:lvl1pPr>
            <a:lvl2pPr marL="742950" indent="-285750" algn="l" rtl="0" eaLnBrk="1" fontAlgn="base" hangingPunct="1">
              <a:spcBef>
                <a:spcPct val="20000"/>
              </a:spcBef>
              <a:spcAft>
                <a:spcPct val="0"/>
              </a:spcAft>
              <a:buClr>
                <a:schemeClr val="accent1"/>
              </a:buClr>
              <a:buSzPct val="150000"/>
              <a:buChar char="•"/>
              <a:defRPr kumimoji="1" sz="2000">
                <a:solidFill>
                  <a:schemeClr val="tx1"/>
                </a:solidFill>
                <a:latin typeface="+mn-lt"/>
                <a:ea typeface="+mn-ea"/>
              </a:defRPr>
            </a:lvl2pPr>
            <a:lvl3pPr marL="1143000" indent="-228600" algn="l" rtl="0" eaLnBrk="1" fontAlgn="base" hangingPunct="1">
              <a:spcBef>
                <a:spcPct val="20000"/>
              </a:spcBef>
              <a:spcAft>
                <a:spcPct val="0"/>
              </a:spcAft>
              <a:buClr>
                <a:schemeClr val="tx1"/>
              </a:buClr>
              <a:buSzPct val="150000"/>
              <a:buChar char="•"/>
              <a:defRPr kumimoji="1">
                <a:solidFill>
                  <a:schemeClr val="tx1"/>
                </a:solidFill>
                <a:latin typeface="+mn-lt"/>
                <a:ea typeface="+mn-ea"/>
              </a:defRPr>
            </a:lvl3pPr>
            <a:lvl4pPr marL="1600200" indent="-228600" algn="l" rtl="0" eaLnBrk="1" fontAlgn="base" hangingPunct="1">
              <a:spcBef>
                <a:spcPct val="20000"/>
              </a:spcBef>
              <a:spcAft>
                <a:spcPct val="0"/>
              </a:spcAft>
              <a:buClr>
                <a:schemeClr val="tx2"/>
              </a:buClr>
              <a:buSzPct val="150000"/>
              <a:buChar char="•"/>
              <a:defRPr kumimoji="1" sz="1600">
                <a:solidFill>
                  <a:schemeClr val="tx1"/>
                </a:solidFill>
                <a:latin typeface="+mn-lt"/>
                <a:ea typeface="+mn-ea"/>
              </a:defRPr>
            </a:lvl4pPr>
            <a:lvl5pPr marL="2057400" indent="-228600" algn="l" rtl="0" eaLnBrk="1" fontAlgn="base" hangingPunct="1">
              <a:spcBef>
                <a:spcPct val="20000"/>
              </a:spcBef>
              <a:spcAft>
                <a:spcPct val="0"/>
              </a:spcAft>
              <a:buClr>
                <a:schemeClr val="folHlink"/>
              </a:buClr>
              <a:buSzPct val="150000"/>
              <a:buChar char="•"/>
              <a:defRPr kumimoji="1" sz="1600">
                <a:solidFill>
                  <a:schemeClr val="tx1"/>
                </a:solidFill>
                <a:latin typeface="+mn-lt"/>
                <a:ea typeface="+mn-ea"/>
              </a:defRPr>
            </a:lvl5pPr>
            <a:lvl6pPr marL="2514600" indent="-228600" algn="l" rtl="0" eaLnBrk="1" fontAlgn="base" hangingPunct="1">
              <a:spcBef>
                <a:spcPct val="20000"/>
              </a:spcBef>
              <a:spcAft>
                <a:spcPct val="0"/>
              </a:spcAft>
              <a:buClr>
                <a:schemeClr val="folHlink"/>
              </a:buClr>
              <a:buSzPct val="150000"/>
              <a:buChar char="•"/>
              <a:defRPr sz="2000">
                <a:solidFill>
                  <a:schemeClr val="tx1"/>
                </a:solidFill>
                <a:latin typeface="+mn-lt"/>
                <a:ea typeface="+mn-ea"/>
              </a:defRPr>
            </a:lvl6pPr>
            <a:lvl7pPr marL="2971800" indent="-228600" algn="l" rtl="0" eaLnBrk="1" fontAlgn="base" hangingPunct="1">
              <a:spcBef>
                <a:spcPct val="20000"/>
              </a:spcBef>
              <a:spcAft>
                <a:spcPct val="0"/>
              </a:spcAft>
              <a:buClr>
                <a:schemeClr val="folHlink"/>
              </a:buClr>
              <a:buSzPct val="150000"/>
              <a:buChar char="•"/>
              <a:defRPr sz="2000">
                <a:solidFill>
                  <a:schemeClr val="tx1"/>
                </a:solidFill>
                <a:latin typeface="+mn-lt"/>
                <a:ea typeface="+mn-ea"/>
              </a:defRPr>
            </a:lvl7pPr>
            <a:lvl8pPr marL="3429000" indent="-228600" algn="l" rtl="0" eaLnBrk="1" fontAlgn="base" hangingPunct="1">
              <a:spcBef>
                <a:spcPct val="20000"/>
              </a:spcBef>
              <a:spcAft>
                <a:spcPct val="0"/>
              </a:spcAft>
              <a:buClr>
                <a:schemeClr val="folHlink"/>
              </a:buClr>
              <a:buSzPct val="150000"/>
              <a:buChar char="•"/>
              <a:defRPr sz="2000">
                <a:solidFill>
                  <a:schemeClr val="tx1"/>
                </a:solidFill>
                <a:latin typeface="+mn-lt"/>
                <a:ea typeface="+mn-ea"/>
              </a:defRPr>
            </a:lvl8pPr>
            <a:lvl9pPr marL="3886200" indent="-228600" algn="l" rtl="0" eaLnBrk="1" fontAlgn="base" hangingPunct="1">
              <a:spcBef>
                <a:spcPct val="20000"/>
              </a:spcBef>
              <a:spcAft>
                <a:spcPct val="0"/>
              </a:spcAft>
              <a:buClr>
                <a:schemeClr val="folHlink"/>
              </a:buClr>
              <a:buSzPct val="150000"/>
              <a:buChar char="•"/>
              <a:defRPr sz="2000">
                <a:solidFill>
                  <a:schemeClr val="tx1"/>
                </a:solidFill>
                <a:latin typeface="+mn-lt"/>
                <a:ea typeface="+mn-ea"/>
              </a:defRPr>
            </a:lvl9pPr>
          </a:lstStyle>
          <a:p>
            <a:pPr>
              <a:buClr>
                <a:schemeClr val="tx2"/>
              </a:buClr>
            </a:pPr>
            <a:endParaRPr lang="en-US" altLang="zh-CN" dirty="0"/>
          </a:p>
          <a:p>
            <a:pPr marL="0" indent="0">
              <a:buClr>
                <a:schemeClr val="tx2"/>
              </a:buClr>
              <a:buNone/>
            </a:pPr>
            <a:endParaRPr lang="en-US" altLang="zh-CN" dirty="0"/>
          </a:p>
          <a:p>
            <a:pPr>
              <a:buClr>
                <a:schemeClr val="tx2"/>
              </a:buClr>
            </a:pPr>
            <a:r>
              <a:rPr lang="en-US" altLang="zh-CN" b="1" dirty="0"/>
              <a:t>Supervised learning: </a:t>
            </a:r>
            <a:r>
              <a:rPr lang="en-US" altLang="zh-CN" dirty="0"/>
              <a:t>Given some example input output pairs , learn a function that maps from input to output.</a:t>
            </a:r>
          </a:p>
          <a:p>
            <a:pPr>
              <a:buClr>
                <a:schemeClr val="tx2"/>
              </a:buClr>
            </a:pPr>
            <a:r>
              <a:rPr lang="en-US" altLang="zh-CN" b="1" dirty="0"/>
              <a:t>Unsupervised learning:</a:t>
            </a:r>
            <a:r>
              <a:rPr lang="en-US" altLang="zh-CN" dirty="0"/>
              <a:t> Final natural classes for examples.</a:t>
            </a:r>
          </a:p>
          <a:p>
            <a:pPr>
              <a:buClr>
                <a:schemeClr val="tx2"/>
              </a:buClr>
            </a:pPr>
            <a:r>
              <a:rPr lang="en-US" altLang="zh-CN" b="1" dirty="0"/>
              <a:t>Reinforcement learning: </a:t>
            </a:r>
            <a:r>
              <a:rPr lang="en-US" altLang="zh-CN" dirty="0"/>
              <a:t>determine what to do based on a series of rewards or punishments.</a:t>
            </a:r>
          </a:p>
          <a:p>
            <a:pPr>
              <a:buClr>
                <a:schemeClr val="tx2"/>
              </a:buClr>
            </a:pPr>
            <a:endParaRPr lang="en-US" altLang="zh-CN" kern="0" dirty="0">
              <a:solidFill>
                <a:srgbClr val="FF0000"/>
              </a:solidFill>
            </a:endParaRPr>
          </a:p>
        </p:txBody>
      </p:sp>
    </p:spTree>
    <p:extLst>
      <p:ext uri="{BB962C8B-B14F-4D97-AF65-F5344CB8AC3E}">
        <p14:creationId xmlns:p14="http://schemas.microsoft.com/office/powerpoint/2010/main" val="1680685580"/>
      </p:ext>
    </p:extLst>
  </p:cSld>
  <p:clrMapOvr>
    <a:masterClrMapping/>
  </p:clrMapOvr>
  <p:transition spd="slow"/>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457CCB-BB1A-41B8-AFBE-EF6A45DFA6DF}"/>
              </a:ext>
            </a:extLst>
          </p:cNvPr>
          <p:cNvSpPr>
            <a:spLocks noGrp="1"/>
          </p:cNvSpPr>
          <p:nvPr>
            <p:ph type="title"/>
          </p:nvPr>
        </p:nvSpPr>
        <p:spPr/>
        <p:txBody>
          <a:bodyPr/>
          <a:lstStyle/>
          <a:p>
            <a:pPr>
              <a:buClr>
                <a:schemeClr val="tx2"/>
              </a:buClr>
            </a:pPr>
            <a:r>
              <a:rPr lang="en-US" altLang="zh-CN" sz="2400" b="1" dirty="0"/>
              <a:t>Supervised learning vs Unsupervised learning</a:t>
            </a:r>
            <a:endParaRPr lang="en-US" altLang="zh-CN" sz="2400" dirty="0">
              <a:solidFill>
                <a:srgbClr val="FF0000"/>
              </a:solidFill>
            </a:endParaRPr>
          </a:p>
        </p:txBody>
      </p:sp>
      <p:sp>
        <p:nvSpPr>
          <p:cNvPr id="3" name="内容占位符 2">
            <a:extLst>
              <a:ext uri="{FF2B5EF4-FFF2-40B4-BE49-F238E27FC236}">
                <a16:creationId xmlns:a16="http://schemas.microsoft.com/office/drawing/2014/main" id="{446E0519-9E5B-4B67-A66F-50199979D057}"/>
              </a:ext>
            </a:extLst>
          </p:cNvPr>
          <p:cNvSpPr txBox="1">
            <a:spLocks/>
          </p:cNvSpPr>
          <p:nvPr/>
        </p:nvSpPr>
        <p:spPr>
          <a:xfrm>
            <a:off x="357158" y="1013254"/>
            <a:ext cx="8429684" cy="5487579"/>
          </a:xfrm>
          <a:prstGeom prst="rect">
            <a:avLst/>
          </a:prstGeom>
        </p:spPr>
        <p:txBody>
          <a:bodyPr/>
          <a:lstStyle>
            <a:lvl1pPr marL="342900" indent="-342900" algn="l" rtl="0" eaLnBrk="1" fontAlgn="base" hangingPunct="1">
              <a:spcBef>
                <a:spcPct val="20000"/>
              </a:spcBef>
              <a:spcAft>
                <a:spcPct val="0"/>
              </a:spcAft>
              <a:buClr>
                <a:schemeClr val="bg2"/>
              </a:buClr>
              <a:buSzPct val="70000"/>
              <a:buFont typeface="Wingdings" panose="05000000000000000000" pitchFamily="2" charset="2"/>
              <a:buChar char="l"/>
              <a:defRPr kumimoji="1" sz="2400">
                <a:solidFill>
                  <a:schemeClr val="tx1"/>
                </a:solidFill>
                <a:latin typeface="+mn-lt"/>
                <a:ea typeface="+mn-ea"/>
                <a:cs typeface="宋体" charset="0"/>
              </a:defRPr>
            </a:lvl1pPr>
            <a:lvl2pPr marL="742950" indent="-285750" algn="l" rtl="0" eaLnBrk="1" fontAlgn="base" hangingPunct="1">
              <a:spcBef>
                <a:spcPct val="20000"/>
              </a:spcBef>
              <a:spcAft>
                <a:spcPct val="0"/>
              </a:spcAft>
              <a:buClr>
                <a:schemeClr val="accent1"/>
              </a:buClr>
              <a:buSzPct val="150000"/>
              <a:buChar char="•"/>
              <a:defRPr kumimoji="1" sz="2000">
                <a:solidFill>
                  <a:schemeClr val="tx1"/>
                </a:solidFill>
                <a:latin typeface="+mn-lt"/>
                <a:ea typeface="+mn-ea"/>
              </a:defRPr>
            </a:lvl2pPr>
            <a:lvl3pPr marL="1143000" indent="-228600" algn="l" rtl="0" eaLnBrk="1" fontAlgn="base" hangingPunct="1">
              <a:spcBef>
                <a:spcPct val="20000"/>
              </a:spcBef>
              <a:spcAft>
                <a:spcPct val="0"/>
              </a:spcAft>
              <a:buClr>
                <a:schemeClr val="tx1"/>
              </a:buClr>
              <a:buSzPct val="150000"/>
              <a:buChar char="•"/>
              <a:defRPr kumimoji="1">
                <a:solidFill>
                  <a:schemeClr val="tx1"/>
                </a:solidFill>
                <a:latin typeface="+mn-lt"/>
                <a:ea typeface="+mn-ea"/>
              </a:defRPr>
            </a:lvl3pPr>
            <a:lvl4pPr marL="1600200" indent="-228600" algn="l" rtl="0" eaLnBrk="1" fontAlgn="base" hangingPunct="1">
              <a:spcBef>
                <a:spcPct val="20000"/>
              </a:spcBef>
              <a:spcAft>
                <a:spcPct val="0"/>
              </a:spcAft>
              <a:buClr>
                <a:schemeClr val="tx2"/>
              </a:buClr>
              <a:buSzPct val="150000"/>
              <a:buChar char="•"/>
              <a:defRPr kumimoji="1" sz="1600">
                <a:solidFill>
                  <a:schemeClr val="tx1"/>
                </a:solidFill>
                <a:latin typeface="+mn-lt"/>
                <a:ea typeface="+mn-ea"/>
              </a:defRPr>
            </a:lvl4pPr>
            <a:lvl5pPr marL="2057400" indent="-228600" algn="l" rtl="0" eaLnBrk="1" fontAlgn="base" hangingPunct="1">
              <a:spcBef>
                <a:spcPct val="20000"/>
              </a:spcBef>
              <a:spcAft>
                <a:spcPct val="0"/>
              </a:spcAft>
              <a:buClr>
                <a:schemeClr val="folHlink"/>
              </a:buClr>
              <a:buSzPct val="150000"/>
              <a:buChar char="•"/>
              <a:defRPr kumimoji="1" sz="1600">
                <a:solidFill>
                  <a:schemeClr val="tx1"/>
                </a:solidFill>
                <a:latin typeface="+mn-lt"/>
                <a:ea typeface="+mn-ea"/>
              </a:defRPr>
            </a:lvl5pPr>
            <a:lvl6pPr marL="2514600" indent="-228600" algn="l" rtl="0" eaLnBrk="1" fontAlgn="base" hangingPunct="1">
              <a:spcBef>
                <a:spcPct val="20000"/>
              </a:spcBef>
              <a:spcAft>
                <a:spcPct val="0"/>
              </a:spcAft>
              <a:buClr>
                <a:schemeClr val="folHlink"/>
              </a:buClr>
              <a:buSzPct val="150000"/>
              <a:buChar char="•"/>
              <a:defRPr sz="2000">
                <a:solidFill>
                  <a:schemeClr val="tx1"/>
                </a:solidFill>
                <a:latin typeface="+mn-lt"/>
                <a:ea typeface="+mn-ea"/>
              </a:defRPr>
            </a:lvl6pPr>
            <a:lvl7pPr marL="2971800" indent="-228600" algn="l" rtl="0" eaLnBrk="1" fontAlgn="base" hangingPunct="1">
              <a:spcBef>
                <a:spcPct val="20000"/>
              </a:spcBef>
              <a:spcAft>
                <a:spcPct val="0"/>
              </a:spcAft>
              <a:buClr>
                <a:schemeClr val="folHlink"/>
              </a:buClr>
              <a:buSzPct val="150000"/>
              <a:buChar char="•"/>
              <a:defRPr sz="2000">
                <a:solidFill>
                  <a:schemeClr val="tx1"/>
                </a:solidFill>
                <a:latin typeface="+mn-lt"/>
                <a:ea typeface="+mn-ea"/>
              </a:defRPr>
            </a:lvl7pPr>
            <a:lvl8pPr marL="3429000" indent="-228600" algn="l" rtl="0" eaLnBrk="1" fontAlgn="base" hangingPunct="1">
              <a:spcBef>
                <a:spcPct val="20000"/>
              </a:spcBef>
              <a:spcAft>
                <a:spcPct val="0"/>
              </a:spcAft>
              <a:buClr>
                <a:schemeClr val="folHlink"/>
              </a:buClr>
              <a:buSzPct val="150000"/>
              <a:buChar char="•"/>
              <a:defRPr sz="2000">
                <a:solidFill>
                  <a:schemeClr val="tx1"/>
                </a:solidFill>
                <a:latin typeface="+mn-lt"/>
                <a:ea typeface="+mn-ea"/>
              </a:defRPr>
            </a:lvl8pPr>
            <a:lvl9pPr marL="3886200" indent="-228600" algn="l" rtl="0" eaLnBrk="1" fontAlgn="base" hangingPunct="1">
              <a:spcBef>
                <a:spcPct val="20000"/>
              </a:spcBef>
              <a:spcAft>
                <a:spcPct val="0"/>
              </a:spcAft>
              <a:buClr>
                <a:schemeClr val="folHlink"/>
              </a:buClr>
              <a:buSzPct val="150000"/>
              <a:buChar char="•"/>
              <a:defRPr sz="2000">
                <a:solidFill>
                  <a:schemeClr val="tx1"/>
                </a:solidFill>
                <a:latin typeface="+mn-lt"/>
                <a:ea typeface="+mn-ea"/>
              </a:defRPr>
            </a:lvl9pPr>
          </a:lstStyle>
          <a:p>
            <a:pPr>
              <a:buClr>
                <a:schemeClr val="tx2"/>
              </a:buClr>
            </a:pPr>
            <a:endParaRPr lang="en-US" altLang="zh-CN" kern="0" dirty="0">
              <a:solidFill>
                <a:srgbClr val="FF0000"/>
              </a:solidFill>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27136"/>
            <a:ext cx="9144000" cy="5079492"/>
          </a:xfrm>
          <a:prstGeom prst="rect">
            <a:avLst/>
          </a:prstGeom>
        </p:spPr>
      </p:pic>
    </p:spTree>
    <p:extLst>
      <p:ext uri="{BB962C8B-B14F-4D97-AF65-F5344CB8AC3E}">
        <p14:creationId xmlns:p14="http://schemas.microsoft.com/office/powerpoint/2010/main" val="3553314275"/>
      </p:ext>
    </p:extLst>
  </p:cSld>
  <p:clrMapOvr>
    <a:masterClrMapping/>
  </p:clrMapOvr>
  <p:transition spd="slow"/>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ight Arrow 2"/>
          <p:cNvSpPr/>
          <p:nvPr/>
        </p:nvSpPr>
        <p:spPr>
          <a:xfrm>
            <a:off x="822576" y="2195878"/>
            <a:ext cx="7920880" cy="360040"/>
          </a:xfrm>
          <a:prstGeom prst="rightArrow">
            <a:avLst/>
          </a:prstGeom>
          <a:ln>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08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4" name="Straight Arrow Connector 3"/>
          <p:cNvCxnSpPr/>
          <p:nvPr/>
        </p:nvCxnSpPr>
        <p:spPr>
          <a:xfrm>
            <a:off x="966666" y="1691152"/>
            <a:ext cx="0" cy="504825"/>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 name="TextBox 4"/>
          <p:cNvSpPr txBox="1">
            <a:spLocks noChangeArrowheads="1"/>
          </p:cNvSpPr>
          <p:nvPr/>
        </p:nvSpPr>
        <p:spPr bwMode="auto">
          <a:xfrm>
            <a:off x="318966" y="1089490"/>
            <a:ext cx="1625600" cy="585787"/>
          </a:xfrm>
          <a:prstGeom prst="rect">
            <a:avLst/>
          </a:prstGeom>
          <a:noFill/>
          <a:ln w="9525">
            <a:noFill/>
            <a:miter lim="800000"/>
            <a:headEnd/>
            <a:tailEnd/>
          </a:ln>
        </p:spPr>
        <p:txBody>
          <a:bodyPr wrap="none">
            <a:spAutoFit/>
          </a:bodyPr>
          <a:lstStyle/>
          <a:p>
            <a:r>
              <a:rPr lang="en-US" sz="1600">
                <a:latin typeface="Calibri" pitchFamily="34" charset="0"/>
              </a:rPr>
              <a:t>Neural network</a:t>
            </a:r>
          </a:p>
          <a:p>
            <a:r>
              <a:rPr lang="en-US" sz="1600">
                <a:latin typeface="Calibri" pitchFamily="34" charset="0"/>
              </a:rPr>
              <a:t>Back propagation</a:t>
            </a:r>
          </a:p>
        </p:txBody>
      </p:sp>
      <p:sp>
        <p:nvSpPr>
          <p:cNvPr id="6" name="TextBox 5"/>
          <p:cNvSpPr txBox="1">
            <a:spLocks noChangeArrowheads="1"/>
          </p:cNvSpPr>
          <p:nvPr/>
        </p:nvSpPr>
        <p:spPr bwMode="auto">
          <a:xfrm>
            <a:off x="634879" y="2556340"/>
            <a:ext cx="652462" cy="368300"/>
          </a:xfrm>
          <a:prstGeom prst="rect">
            <a:avLst/>
          </a:prstGeom>
          <a:noFill/>
          <a:ln w="9525">
            <a:noFill/>
            <a:miter lim="800000"/>
            <a:headEnd/>
            <a:tailEnd/>
          </a:ln>
        </p:spPr>
        <p:txBody>
          <a:bodyPr wrap="none">
            <a:spAutoFit/>
          </a:bodyPr>
          <a:lstStyle/>
          <a:p>
            <a:r>
              <a:rPr lang="en-US">
                <a:latin typeface="Calibri" pitchFamily="34" charset="0"/>
              </a:rPr>
              <a:t>1986</a:t>
            </a:r>
          </a:p>
        </p:txBody>
      </p:sp>
      <p:sp>
        <p:nvSpPr>
          <p:cNvPr id="8" name="Oval 7"/>
          <p:cNvSpPr>
            <a:spLocks noChangeArrowheads="1"/>
          </p:cNvSpPr>
          <p:nvPr/>
        </p:nvSpPr>
        <p:spPr bwMode="auto">
          <a:xfrm>
            <a:off x="279279" y="5247029"/>
            <a:ext cx="317377" cy="264259"/>
          </a:xfrm>
          <a:prstGeom prst="ellipse">
            <a:avLst/>
          </a:prstGeom>
          <a:solidFill>
            <a:schemeClr val="accent1"/>
          </a:solidFill>
          <a:ln w="28575">
            <a:solidFill>
              <a:schemeClr val="tx1"/>
            </a:solidFill>
            <a:round/>
            <a:headEnd/>
            <a:tailEnd/>
          </a:ln>
        </p:spPr>
        <p:txBody>
          <a:bodyPr wrap="none" anchor="ctr"/>
          <a:lstStyle/>
          <a:p>
            <a:endParaRPr lang="zh-TW" altLang="en-US">
              <a:latin typeface="Calibri" pitchFamily="34" charset="0"/>
            </a:endParaRPr>
          </a:p>
        </p:txBody>
      </p:sp>
      <p:sp>
        <p:nvSpPr>
          <p:cNvPr id="9" name="Oval 8"/>
          <p:cNvSpPr>
            <a:spLocks noChangeArrowheads="1"/>
          </p:cNvSpPr>
          <p:nvPr/>
        </p:nvSpPr>
        <p:spPr bwMode="auto">
          <a:xfrm>
            <a:off x="861525" y="5247029"/>
            <a:ext cx="317377" cy="264259"/>
          </a:xfrm>
          <a:prstGeom prst="ellipse">
            <a:avLst/>
          </a:prstGeom>
          <a:solidFill>
            <a:schemeClr val="accent1"/>
          </a:solidFill>
          <a:ln w="28575">
            <a:solidFill>
              <a:schemeClr val="tx1"/>
            </a:solidFill>
            <a:round/>
            <a:headEnd/>
            <a:tailEnd/>
          </a:ln>
        </p:spPr>
        <p:txBody>
          <a:bodyPr wrap="none" anchor="ctr"/>
          <a:lstStyle/>
          <a:p>
            <a:endParaRPr lang="zh-TW" altLang="en-US">
              <a:latin typeface="Calibri" pitchFamily="34" charset="0"/>
            </a:endParaRPr>
          </a:p>
        </p:txBody>
      </p:sp>
      <p:sp>
        <p:nvSpPr>
          <p:cNvPr id="10" name="Oval 9"/>
          <p:cNvSpPr>
            <a:spLocks noChangeArrowheads="1"/>
          </p:cNvSpPr>
          <p:nvPr/>
        </p:nvSpPr>
        <p:spPr bwMode="auto">
          <a:xfrm>
            <a:off x="1443772" y="5247029"/>
            <a:ext cx="317377" cy="264259"/>
          </a:xfrm>
          <a:prstGeom prst="ellipse">
            <a:avLst/>
          </a:prstGeom>
          <a:solidFill>
            <a:schemeClr val="accent1"/>
          </a:solidFill>
          <a:ln w="28575">
            <a:solidFill>
              <a:schemeClr val="tx1"/>
            </a:solidFill>
            <a:round/>
            <a:headEnd/>
            <a:tailEnd/>
          </a:ln>
        </p:spPr>
        <p:txBody>
          <a:bodyPr wrap="none" anchor="ctr"/>
          <a:lstStyle/>
          <a:p>
            <a:endParaRPr lang="zh-TW" altLang="en-US">
              <a:latin typeface="Calibri" pitchFamily="34" charset="0"/>
            </a:endParaRPr>
          </a:p>
        </p:txBody>
      </p:sp>
      <p:sp>
        <p:nvSpPr>
          <p:cNvPr id="11" name="Oval 10"/>
          <p:cNvSpPr>
            <a:spLocks noChangeArrowheads="1"/>
          </p:cNvSpPr>
          <p:nvPr/>
        </p:nvSpPr>
        <p:spPr bwMode="auto">
          <a:xfrm>
            <a:off x="755344" y="4630102"/>
            <a:ext cx="317377" cy="264259"/>
          </a:xfrm>
          <a:prstGeom prst="ellipse">
            <a:avLst/>
          </a:prstGeom>
          <a:solidFill>
            <a:schemeClr val="accent1"/>
          </a:solidFill>
          <a:ln w="28575">
            <a:solidFill>
              <a:schemeClr val="tx1"/>
            </a:solidFill>
            <a:round/>
            <a:headEnd/>
            <a:tailEnd/>
          </a:ln>
        </p:spPr>
        <p:txBody>
          <a:bodyPr wrap="none" anchor="ctr"/>
          <a:lstStyle/>
          <a:p>
            <a:endParaRPr lang="zh-TW" altLang="en-US">
              <a:latin typeface="Calibri" pitchFamily="34" charset="0"/>
            </a:endParaRPr>
          </a:p>
        </p:txBody>
      </p:sp>
      <p:sp>
        <p:nvSpPr>
          <p:cNvPr id="12" name="Oval 11"/>
          <p:cNvSpPr>
            <a:spLocks noChangeArrowheads="1"/>
          </p:cNvSpPr>
          <p:nvPr/>
        </p:nvSpPr>
        <p:spPr bwMode="auto">
          <a:xfrm>
            <a:off x="1443772" y="4630102"/>
            <a:ext cx="317377" cy="264259"/>
          </a:xfrm>
          <a:prstGeom prst="ellipse">
            <a:avLst/>
          </a:prstGeom>
          <a:solidFill>
            <a:schemeClr val="accent1"/>
          </a:solidFill>
          <a:ln w="28575">
            <a:solidFill>
              <a:schemeClr val="tx1"/>
            </a:solidFill>
            <a:round/>
            <a:headEnd/>
            <a:tailEnd/>
          </a:ln>
        </p:spPr>
        <p:txBody>
          <a:bodyPr wrap="none" anchor="ctr"/>
          <a:lstStyle/>
          <a:p>
            <a:endParaRPr lang="zh-TW" altLang="en-US">
              <a:latin typeface="Calibri" pitchFamily="34" charset="0"/>
            </a:endParaRPr>
          </a:p>
        </p:txBody>
      </p:sp>
      <p:sp>
        <p:nvSpPr>
          <p:cNvPr id="13" name="Oval 12"/>
          <p:cNvSpPr>
            <a:spLocks noChangeArrowheads="1"/>
          </p:cNvSpPr>
          <p:nvPr/>
        </p:nvSpPr>
        <p:spPr bwMode="auto">
          <a:xfrm>
            <a:off x="861525" y="5863956"/>
            <a:ext cx="317377" cy="264259"/>
          </a:xfrm>
          <a:prstGeom prst="ellipse">
            <a:avLst/>
          </a:prstGeom>
          <a:solidFill>
            <a:schemeClr val="accent1"/>
          </a:solidFill>
          <a:ln w="28575">
            <a:solidFill>
              <a:schemeClr val="tx1"/>
            </a:solidFill>
            <a:round/>
            <a:headEnd/>
            <a:tailEnd/>
          </a:ln>
        </p:spPr>
        <p:txBody>
          <a:bodyPr wrap="none" anchor="ctr"/>
          <a:lstStyle/>
          <a:p>
            <a:endParaRPr lang="zh-TW" altLang="en-US">
              <a:latin typeface="Calibri" pitchFamily="34" charset="0"/>
            </a:endParaRPr>
          </a:p>
        </p:txBody>
      </p:sp>
      <p:sp>
        <p:nvSpPr>
          <p:cNvPr id="14" name="Oval 13"/>
          <p:cNvSpPr>
            <a:spLocks noChangeArrowheads="1"/>
          </p:cNvSpPr>
          <p:nvPr/>
        </p:nvSpPr>
        <p:spPr bwMode="auto">
          <a:xfrm>
            <a:off x="1443772" y="5863956"/>
            <a:ext cx="317377" cy="264259"/>
          </a:xfrm>
          <a:prstGeom prst="ellipse">
            <a:avLst/>
          </a:prstGeom>
          <a:solidFill>
            <a:schemeClr val="accent1"/>
          </a:solidFill>
          <a:ln w="28575">
            <a:solidFill>
              <a:schemeClr val="tx1"/>
            </a:solidFill>
            <a:round/>
            <a:headEnd/>
            <a:tailEnd/>
          </a:ln>
        </p:spPr>
        <p:txBody>
          <a:bodyPr wrap="none" anchor="ctr"/>
          <a:lstStyle/>
          <a:p>
            <a:endParaRPr lang="zh-TW" altLang="en-US">
              <a:latin typeface="Calibri" pitchFamily="34" charset="0"/>
            </a:endParaRPr>
          </a:p>
        </p:txBody>
      </p:sp>
      <p:sp>
        <p:nvSpPr>
          <p:cNvPr id="15" name="Oval 14"/>
          <p:cNvSpPr>
            <a:spLocks noChangeArrowheads="1"/>
          </p:cNvSpPr>
          <p:nvPr/>
        </p:nvSpPr>
        <p:spPr bwMode="auto">
          <a:xfrm>
            <a:off x="2026018" y="5863956"/>
            <a:ext cx="317377" cy="264259"/>
          </a:xfrm>
          <a:prstGeom prst="ellipse">
            <a:avLst/>
          </a:prstGeom>
          <a:solidFill>
            <a:schemeClr val="accent1"/>
          </a:solidFill>
          <a:ln w="28575">
            <a:solidFill>
              <a:schemeClr val="tx1"/>
            </a:solidFill>
            <a:round/>
            <a:headEnd/>
            <a:tailEnd/>
          </a:ln>
        </p:spPr>
        <p:txBody>
          <a:bodyPr wrap="none" anchor="ctr"/>
          <a:lstStyle/>
          <a:p>
            <a:endParaRPr lang="zh-TW" altLang="en-US">
              <a:latin typeface="Calibri" pitchFamily="34" charset="0"/>
            </a:endParaRPr>
          </a:p>
        </p:txBody>
      </p:sp>
      <p:sp>
        <p:nvSpPr>
          <p:cNvPr id="16" name="Oval 15"/>
          <p:cNvSpPr>
            <a:spLocks noChangeArrowheads="1"/>
          </p:cNvSpPr>
          <p:nvPr/>
        </p:nvSpPr>
        <p:spPr bwMode="auto">
          <a:xfrm>
            <a:off x="1126395" y="3924765"/>
            <a:ext cx="317377" cy="264259"/>
          </a:xfrm>
          <a:prstGeom prst="ellipse">
            <a:avLst/>
          </a:prstGeom>
          <a:solidFill>
            <a:schemeClr val="accent1"/>
          </a:solidFill>
          <a:ln w="28575">
            <a:solidFill>
              <a:schemeClr val="tx1"/>
            </a:solidFill>
            <a:round/>
            <a:headEnd/>
            <a:tailEnd/>
          </a:ln>
        </p:spPr>
        <p:txBody>
          <a:bodyPr wrap="none" anchor="ctr"/>
          <a:lstStyle/>
          <a:p>
            <a:endParaRPr lang="zh-TW" altLang="en-US">
              <a:latin typeface="Calibri" pitchFamily="34" charset="0"/>
            </a:endParaRPr>
          </a:p>
        </p:txBody>
      </p:sp>
      <p:sp>
        <p:nvSpPr>
          <p:cNvPr id="17" name="Oval 16"/>
          <p:cNvSpPr>
            <a:spLocks noChangeArrowheads="1"/>
          </p:cNvSpPr>
          <p:nvPr/>
        </p:nvSpPr>
        <p:spPr bwMode="auto">
          <a:xfrm>
            <a:off x="1708641" y="3924765"/>
            <a:ext cx="317377" cy="264259"/>
          </a:xfrm>
          <a:prstGeom prst="ellipse">
            <a:avLst/>
          </a:prstGeom>
          <a:solidFill>
            <a:schemeClr val="accent1"/>
          </a:solidFill>
          <a:ln w="28575">
            <a:solidFill>
              <a:schemeClr val="tx1"/>
            </a:solidFill>
            <a:round/>
            <a:headEnd/>
            <a:tailEnd/>
          </a:ln>
        </p:spPr>
        <p:txBody>
          <a:bodyPr wrap="none" anchor="ctr"/>
          <a:lstStyle/>
          <a:p>
            <a:endParaRPr lang="zh-TW" altLang="en-US">
              <a:latin typeface="Calibri" pitchFamily="34" charset="0"/>
            </a:endParaRPr>
          </a:p>
        </p:txBody>
      </p:sp>
      <p:sp>
        <p:nvSpPr>
          <p:cNvPr id="18" name="Oval 17"/>
          <p:cNvSpPr>
            <a:spLocks noChangeArrowheads="1"/>
          </p:cNvSpPr>
          <p:nvPr/>
        </p:nvSpPr>
        <p:spPr bwMode="auto">
          <a:xfrm>
            <a:off x="2184706" y="4673821"/>
            <a:ext cx="317377" cy="264259"/>
          </a:xfrm>
          <a:prstGeom prst="ellipse">
            <a:avLst/>
          </a:prstGeom>
          <a:solidFill>
            <a:schemeClr val="accent1"/>
          </a:solidFill>
          <a:ln w="28575">
            <a:solidFill>
              <a:schemeClr val="tx1"/>
            </a:solidFill>
            <a:round/>
            <a:headEnd/>
            <a:tailEnd/>
          </a:ln>
        </p:spPr>
        <p:txBody>
          <a:bodyPr wrap="none" anchor="ctr"/>
          <a:lstStyle/>
          <a:p>
            <a:endParaRPr lang="zh-TW" altLang="en-US">
              <a:latin typeface="Calibri" pitchFamily="34" charset="0"/>
            </a:endParaRPr>
          </a:p>
        </p:txBody>
      </p:sp>
      <p:sp>
        <p:nvSpPr>
          <p:cNvPr id="19" name="Oval 18"/>
          <p:cNvSpPr>
            <a:spLocks noChangeArrowheads="1"/>
          </p:cNvSpPr>
          <p:nvPr/>
        </p:nvSpPr>
        <p:spPr bwMode="auto">
          <a:xfrm>
            <a:off x="2026018" y="5247029"/>
            <a:ext cx="317377" cy="264259"/>
          </a:xfrm>
          <a:prstGeom prst="ellipse">
            <a:avLst/>
          </a:prstGeom>
          <a:solidFill>
            <a:schemeClr val="accent1"/>
          </a:solidFill>
          <a:ln w="28575">
            <a:solidFill>
              <a:schemeClr val="tx1"/>
            </a:solidFill>
            <a:round/>
            <a:headEnd/>
            <a:tailEnd/>
          </a:ln>
        </p:spPr>
        <p:txBody>
          <a:bodyPr wrap="none" anchor="ctr"/>
          <a:lstStyle/>
          <a:p>
            <a:endParaRPr lang="zh-TW" altLang="en-US">
              <a:latin typeface="Calibri" pitchFamily="34" charset="0"/>
            </a:endParaRPr>
          </a:p>
        </p:txBody>
      </p:sp>
      <p:sp>
        <p:nvSpPr>
          <p:cNvPr id="20" name="Oval 19"/>
          <p:cNvSpPr>
            <a:spLocks noChangeArrowheads="1"/>
          </p:cNvSpPr>
          <p:nvPr/>
        </p:nvSpPr>
        <p:spPr bwMode="auto">
          <a:xfrm>
            <a:off x="2608264" y="5247029"/>
            <a:ext cx="317377" cy="264259"/>
          </a:xfrm>
          <a:prstGeom prst="ellipse">
            <a:avLst/>
          </a:prstGeom>
          <a:solidFill>
            <a:schemeClr val="accent1"/>
          </a:solidFill>
          <a:ln w="28575">
            <a:solidFill>
              <a:schemeClr val="tx1"/>
            </a:solidFill>
            <a:round/>
            <a:headEnd/>
            <a:tailEnd/>
          </a:ln>
        </p:spPr>
        <p:txBody>
          <a:bodyPr wrap="none" anchor="ctr"/>
          <a:lstStyle/>
          <a:p>
            <a:endParaRPr lang="zh-TW" altLang="en-US">
              <a:latin typeface="Calibri" pitchFamily="34" charset="0"/>
            </a:endParaRPr>
          </a:p>
        </p:txBody>
      </p:sp>
      <p:cxnSp>
        <p:nvCxnSpPr>
          <p:cNvPr id="21" name="AutoShape 20"/>
          <p:cNvCxnSpPr>
            <a:cxnSpLocks noChangeShapeType="1"/>
            <a:stCxn id="14" idx="0"/>
            <a:endCxn id="10" idx="4"/>
          </p:cNvCxnSpPr>
          <p:nvPr/>
        </p:nvCxnSpPr>
        <p:spPr bwMode="auto">
          <a:xfrm flipV="1">
            <a:off x="1602460" y="5520032"/>
            <a:ext cx="0" cy="335181"/>
          </a:xfrm>
          <a:prstGeom prst="straightConnector1">
            <a:avLst/>
          </a:prstGeom>
          <a:noFill/>
          <a:ln w="9525">
            <a:solidFill>
              <a:schemeClr val="tx1"/>
            </a:solidFill>
            <a:round/>
            <a:headEnd/>
            <a:tailEnd type="triangle" w="med" len="med"/>
          </a:ln>
        </p:spPr>
      </p:cxnSp>
      <p:cxnSp>
        <p:nvCxnSpPr>
          <p:cNvPr id="22" name="AutoShape 21"/>
          <p:cNvCxnSpPr>
            <a:cxnSpLocks noChangeShapeType="1"/>
            <a:stCxn id="13" idx="0"/>
            <a:endCxn id="9" idx="4"/>
          </p:cNvCxnSpPr>
          <p:nvPr/>
        </p:nvCxnSpPr>
        <p:spPr bwMode="auto">
          <a:xfrm flipV="1">
            <a:off x="1020213" y="5520032"/>
            <a:ext cx="0" cy="335181"/>
          </a:xfrm>
          <a:prstGeom prst="straightConnector1">
            <a:avLst/>
          </a:prstGeom>
          <a:noFill/>
          <a:ln w="9525">
            <a:solidFill>
              <a:schemeClr val="tx1"/>
            </a:solidFill>
            <a:round/>
            <a:headEnd/>
            <a:tailEnd type="triangle" w="med" len="med"/>
          </a:ln>
        </p:spPr>
      </p:cxnSp>
      <p:cxnSp>
        <p:nvCxnSpPr>
          <p:cNvPr id="23" name="AutoShape 22"/>
          <p:cNvCxnSpPr>
            <a:cxnSpLocks noChangeShapeType="1"/>
            <a:stCxn id="15" idx="0"/>
            <a:endCxn id="19" idx="4"/>
          </p:cNvCxnSpPr>
          <p:nvPr/>
        </p:nvCxnSpPr>
        <p:spPr bwMode="auto">
          <a:xfrm flipV="1">
            <a:off x="2184706" y="5520032"/>
            <a:ext cx="0" cy="335181"/>
          </a:xfrm>
          <a:prstGeom prst="straightConnector1">
            <a:avLst/>
          </a:prstGeom>
          <a:noFill/>
          <a:ln w="9525">
            <a:solidFill>
              <a:schemeClr val="tx1"/>
            </a:solidFill>
            <a:round/>
            <a:headEnd/>
            <a:tailEnd type="triangle" w="med" len="med"/>
          </a:ln>
        </p:spPr>
      </p:cxnSp>
      <p:cxnSp>
        <p:nvCxnSpPr>
          <p:cNvPr id="24" name="AutoShape 23"/>
          <p:cNvCxnSpPr>
            <a:cxnSpLocks noChangeShapeType="1"/>
            <a:stCxn id="10" idx="0"/>
            <a:endCxn id="12" idx="4"/>
          </p:cNvCxnSpPr>
          <p:nvPr/>
        </p:nvCxnSpPr>
        <p:spPr bwMode="auto">
          <a:xfrm flipV="1">
            <a:off x="1602460" y="4903104"/>
            <a:ext cx="0" cy="335181"/>
          </a:xfrm>
          <a:prstGeom prst="straightConnector1">
            <a:avLst/>
          </a:prstGeom>
          <a:noFill/>
          <a:ln w="9525">
            <a:solidFill>
              <a:schemeClr val="tx1"/>
            </a:solidFill>
            <a:round/>
            <a:headEnd/>
            <a:tailEnd type="triangle" w="med" len="med"/>
          </a:ln>
        </p:spPr>
      </p:cxnSp>
      <p:cxnSp>
        <p:nvCxnSpPr>
          <p:cNvPr id="25" name="AutoShape 24"/>
          <p:cNvCxnSpPr>
            <a:cxnSpLocks noChangeShapeType="1"/>
            <a:stCxn id="9" idx="0"/>
            <a:endCxn id="11" idx="4"/>
          </p:cNvCxnSpPr>
          <p:nvPr/>
        </p:nvCxnSpPr>
        <p:spPr bwMode="auto">
          <a:xfrm flipH="1" flipV="1">
            <a:off x="914032" y="4903104"/>
            <a:ext cx="106181" cy="335181"/>
          </a:xfrm>
          <a:prstGeom prst="straightConnector1">
            <a:avLst/>
          </a:prstGeom>
          <a:noFill/>
          <a:ln w="9525">
            <a:solidFill>
              <a:schemeClr val="tx1"/>
            </a:solidFill>
            <a:round/>
            <a:headEnd/>
            <a:tailEnd type="triangle" w="med" len="med"/>
          </a:ln>
        </p:spPr>
      </p:cxnSp>
      <p:cxnSp>
        <p:nvCxnSpPr>
          <p:cNvPr id="26" name="AutoShape 25"/>
          <p:cNvCxnSpPr>
            <a:cxnSpLocks noChangeShapeType="1"/>
            <a:stCxn id="19" idx="0"/>
            <a:endCxn id="18" idx="4"/>
          </p:cNvCxnSpPr>
          <p:nvPr/>
        </p:nvCxnSpPr>
        <p:spPr bwMode="auto">
          <a:xfrm flipV="1">
            <a:off x="2184706" y="4946824"/>
            <a:ext cx="158688" cy="291462"/>
          </a:xfrm>
          <a:prstGeom prst="straightConnector1">
            <a:avLst/>
          </a:prstGeom>
          <a:noFill/>
          <a:ln w="9525">
            <a:solidFill>
              <a:schemeClr val="tx1"/>
            </a:solidFill>
            <a:round/>
            <a:headEnd/>
            <a:tailEnd type="triangle" w="med" len="med"/>
          </a:ln>
        </p:spPr>
      </p:cxnSp>
      <p:cxnSp>
        <p:nvCxnSpPr>
          <p:cNvPr id="27" name="AutoShape 26"/>
          <p:cNvCxnSpPr>
            <a:cxnSpLocks noChangeShapeType="1"/>
            <a:stCxn id="12" idx="7"/>
            <a:endCxn id="17" idx="4"/>
          </p:cNvCxnSpPr>
          <p:nvPr/>
        </p:nvCxnSpPr>
        <p:spPr bwMode="auto">
          <a:xfrm flipV="1">
            <a:off x="1714475" y="4197767"/>
            <a:ext cx="152854" cy="462452"/>
          </a:xfrm>
          <a:prstGeom prst="straightConnector1">
            <a:avLst/>
          </a:prstGeom>
          <a:noFill/>
          <a:ln w="9525">
            <a:solidFill>
              <a:schemeClr val="tx1"/>
            </a:solidFill>
            <a:round/>
            <a:headEnd/>
            <a:tailEnd type="triangle" w="med" len="med"/>
          </a:ln>
        </p:spPr>
      </p:cxnSp>
      <p:cxnSp>
        <p:nvCxnSpPr>
          <p:cNvPr id="28" name="AutoShape 27"/>
          <p:cNvCxnSpPr>
            <a:cxnSpLocks noChangeShapeType="1"/>
            <a:stCxn id="18" idx="0"/>
            <a:endCxn id="17" idx="5"/>
          </p:cNvCxnSpPr>
          <p:nvPr/>
        </p:nvCxnSpPr>
        <p:spPr bwMode="auto">
          <a:xfrm flipH="1" flipV="1">
            <a:off x="1979345" y="4158906"/>
            <a:ext cx="364050" cy="506172"/>
          </a:xfrm>
          <a:prstGeom prst="straightConnector1">
            <a:avLst/>
          </a:prstGeom>
          <a:noFill/>
          <a:ln w="9525">
            <a:solidFill>
              <a:schemeClr val="tx1"/>
            </a:solidFill>
            <a:round/>
            <a:headEnd/>
            <a:tailEnd type="triangle" w="med" len="med"/>
          </a:ln>
        </p:spPr>
      </p:cxnSp>
      <p:cxnSp>
        <p:nvCxnSpPr>
          <p:cNvPr id="29" name="AutoShape 28"/>
          <p:cNvCxnSpPr>
            <a:cxnSpLocks noChangeShapeType="1"/>
            <a:stCxn id="14" idx="7"/>
            <a:endCxn id="19" idx="3"/>
          </p:cNvCxnSpPr>
          <p:nvPr/>
        </p:nvCxnSpPr>
        <p:spPr bwMode="auto">
          <a:xfrm flipV="1">
            <a:off x="1714475" y="5481170"/>
            <a:ext cx="358215" cy="412904"/>
          </a:xfrm>
          <a:prstGeom prst="straightConnector1">
            <a:avLst/>
          </a:prstGeom>
          <a:noFill/>
          <a:ln w="9525">
            <a:solidFill>
              <a:schemeClr val="tx1"/>
            </a:solidFill>
            <a:round/>
            <a:headEnd/>
            <a:tailEnd type="triangle" w="med" len="med"/>
          </a:ln>
        </p:spPr>
      </p:cxnSp>
      <p:cxnSp>
        <p:nvCxnSpPr>
          <p:cNvPr id="30" name="AutoShape 29"/>
          <p:cNvCxnSpPr>
            <a:cxnSpLocks noChangeShapeType="1"/>
            <a:stCxn id="15" idx="7"/>
            <a:endCxn id="20" idx="3"/>
          </p:cNvCxnSpPr>
          <p:nvPr/>
        </p:nvCxnSpPr>
        <p:spPr bwMode="auto">
          <a:xfrm flipV="1">
            <a:off x="2296721" y="5481170"/>
            <a:ext cx="358216" cy="412904"/>
          </a:xfrm>
          <a:prstGeom prst="straightConnector1">
            <a:avLst/>
          </a:prstGeom>
          <a:noFill/>
          <a:ln w="9525">
            <a:solidFill>
              <a:schemeClr val="tx1"/>
            </a:solidFill>
            <a:round/>
            <a:headEnd/>
            <a:tailEnd type="triangle" w="med" len="med"/>
          </a:ln>
        </p:spPr>
      </p:cxnSp>
      <p:cxnSp>
        <p:nvCxnSpPr>
          <p:cNvPr id="31" name="AutoShape 30"/>
          <p:cNvCxnSpPr>
            <a:cxnSpLocks noChangeShapeType="1"/>
            <a:stCxn id="8" idx="0"/>
            <a:endCxn id="11" idx="3"/>
          </p:cNvCxnSpPr>
          <p:nvPr/>
        </p:nvCxnSpPr>
        <p:spPr bwMode="auto">
          <a:xfrm flipV="1">
            <a:off x="437967" y="4864243"/>
            <a:ext cx="364050" cy="374043"/>
          </a:xfrm>
          <a:prstGeom prst="straightConnector1">
            <a:avLst/>
          </a:prstGeom>
          <a:noFill/>
          <a:ln w="9525">
            <a:solidFill>
              <a:schemeClr val="tx1"/>
            </a:solidFill>
            <a:round/>
            <a:headEnd/>
            <a:tailEnd type="triangle" w="med" len="med"/>
          </a:ln>
        </p:spPr>
      </p:cxnSp>
      <p:cxnSp>
        <p:nvCxnSpPr>
          <p:cNvPr id="32" name="AutoShape 31"/>
          <p:cNvCxnSpPr>
            <a:cxnSpLocks noChangeShapeType="1"/>
            <a:stCxn id="9" idx="7"/>
            <a:endCxn id="12" idx="3"/>
          </p:cNvCxnSpPr>
          <p:nvPr/>
        </p:nvCxnSpPr>
        <p:spPr bwMode="auto">
          <a:xfrm flipV="1">
            <a:off x="1132229" y="4864243"/>
            <a:ext cx="358216" cy="412904"/>
          </a:xfrm>
          <a:prstGeom prst="straightConnector1">
            <a:avLst/>
          </a:prstGeom>
          <a:noFill/>
          <a:ln w="9525">
            <a:solidFill>
              <a:schemeClr val="tx1"/>
            </a:solidFill>
            <a:round/>
            <a:headEnd/>
            <a:tailEnd type="triangle" w="med" len="med"/>
          </a:ln>
        </p:spPr>
      </p:cxnSp>
      <p:cxnSp>
        <p:nvCxnSpPr>
          <p:cNvPr id="33" name="AutoShape 32"/>
          <p:cNvCxnSpPr>
            <a:cxnSpLocks noChangeShapeType="1"/>
            <a:stCxn id="20" idx="0"/>
            <a:endCxn id="18" idx="5"/>
          </p:cNvCxnSpPr>
          <p:nvPr/>
        </p:nvCxnSpPr>
        <p:spPr bwMode="auto">
          <a:xfrm flipH="1" flipV="1">
            <a:off x="2455410" y="4907962"/>
            <a:ext cx="311543" cy="330323"/>
          </a:xfrm>
          <a:prstGeom prst="straightConnector1">
            <a:avLst/>
          </a:prstGeom>
          <a:noFill/>
          <a:ln w="9525">
            <a:solidFill>
              <a:schemeClr val="tx1"/>
            </a:solidFill>
            <a:round/>
            <a:headEnd/>
            <a:tailEnd type="triangle" w="med" len="med"/>
          </a:ln>
        </p:spPr>
      </p:cxnSp>
      <p:cxnSp>
        <p:nvCxnSpPr>
          <p:cNvPr id="34" name="AutoShape 33"/>
          <p:cNvCxnSpPr>
            <a:cxnSpLocks noChangeShapeType="1"/>
            <a:stCxn id="15" idx="1"/>
            <a:endCxn id="10" idx="5"/>
          </p:cNvCxnSpPr>
          <p:nvPr/>
        </p:nvCxnSpPr>
        <p:spPr bwMode="auto">
          <a:xfrm flipH="1" flipV="1">
            <a:off x="1714475" y="5481170"/>
            <a:ext cx="358215" cy="412904"/>
          </a:xfrm>
          <a:prstGeom prst="straightConnector1">
            <a:avLst/>
          </a:prstGeom>
          <a:noFill/>
          <a:ln w="9525">
            <a:solidFill>
              <a:schemeClr val="tx1"/>
            </a:solidFill>
            <a:round/>
            <a:headEnd/>
            <a:tailEnd type="triangle" w="med" len="med"/>
          </a:ln>
        </p:spPr>
      </p:cxnSp>
      <p:cxnSp>
        <p:nvCxnSpPr>
          <p:cNvPr id="35" name="AutoShape 34"/>
          <p:cNvCxnSpPr>
            <a:cxnSpLocks noChangeShapeType="1"/>
            <a:stCxn id="10" idx="1"/>
            <a:endCxn id="11" idx="5"/>
          </p:cNvCxnSpPr>
          <p:nvPr/>
        </p:nvCxnSpPr>
        <p:spPr bwMode="auto">
          <a:xfrm flipH="1" flipV="1">
            <a:off x="1026048" y="4864243"/>
            <a:ext cx="464397" cy="412904"/>
          </a:xfrm>
          <a:prstGeom prst="straightConnector1">
            <a:avLst/>
          </a:prstGeom>
          <a:noFill/>
          <a:ln w="9525">
            <a:solidFill>
              <a:schemeClr val="tx1"/>
            </a:solidFill>
            <a:round/>
            <a:headEnd/>
            <a:tailEnd type="triangle" w="med" len="med"/>
          </a:ln>
        </p:spPr>
      </p:cxnSp>
      <p:cxnSp>
        <p:nvCxnSpPr>
          <p:cNvPr id="36" name="AutoShape 35"/>
          <p:cNvCxnSpPr>
            <a:cxnSpLocks noChangeShapeType="1"/>
            <a:stCxn id="19" idx="1"/>
            <a:endCxn id="12" idx="5"/>
          </p:cNvCxnSpPr>
          <p:nvPr/>
        </p:nvCxnSpPr>
        <p:spPr bwMode="auto">
          <a:xfrm flipH="1" flipV="1">
            <a:off x="1714475" y="4864243"/>
            <a:ext cx="358215" cy="412904"/>
          </a:xfrm>
          <a:prstGeom prst="straightConnector1">
            <a:avLst/>
          </a:prstGeom>
          <a:noFill/>
          <a:ln w="9525">
            <a:solidFill>
              <a:schemeClr val="tx1"/>
            </a:solidFill>
            <a:round/>
            <a:headEnd/>
            <a:tailEnd type="triangle" w="med" len="med"/>
          </a:ln>
        </p:spPr>
      </p:cxnSp>
      <p:cxnSp>
        <p:nvCxnSpPr>
          <p:cNvPr id="37" name="AutoShape 36"/>
          <p:cNvCxnSpPr>
            <a:cxnSpLocks noChangeShapeType="1"/>
            <a:stCxn id="13" idx="1"/>
            <a:endCxn id="8" idx="4"/>
          </p:cNvCxnSpPr>
          <p:nvPr/>
        </p:nvCxnSpPr>
        <p:spPr bwMode="auto">
          <a:xfrm flipH="1" flipV="1">
            <a:off x="437967" y="5520032"/>
            <a:ext cx="470231" cy="374042"/>
          </a:xfrm>
          <a:prstGeom prst="straightConnector1">
            <a:avLst/>
          </a:prstGeom>
          <a:noFill/>
          <a:ln w="9525">
            <a:solidFill>
              <a:schemeClr val="tx1"/>
            </a:solidFill>
            <a:round/>
            <a:headEnd/>
            <a:tailEnd type="triangle" w="med" len="med"/>
          </a:ln>
        </p:spPr>
      </p:cxnSp>
      <p:cxnSp>
        <p:nvCxnSpPr>
          <p:cNvPr id="38" name="AutoShape 37"/>
          <p:cNvCxnSpPr>
            <a:cxnSpLocks noChangeShapeType="1"/>
            <a:stCxn id="14" idx="1"/>
            <a:endCxn id="9" idx="5"/>
          </p:cNvCxnSpPr>
          <p:nvPr/>
        </p:nvCxnSpPr>
        <p:spPr bwMode="auto">
          <a:xfrm flipH="1" flipV="1">
            <a:off x="1132229" y="5481170"/>
            <a:ext cx="358216" cy="412904"/>
          </a:xfrm>
          <a:prstGeom prst="straightConnector1">
            <a:avLst/>
          </a:prstGeom>
          <a:noFill/>
          <a:ln w="9525">
            <a:solidFill>
              <a:schemeClr val="tx1"/>
            </a:solidFill>
            <a:round/>
            <a:headEnd/>
            <a:tailEnd type="triangle" w="med" len="med"/>
          </a:ln>
        </p:spPr>
      </p:cxnSp>
      <p:cxnSp>
        <p:nvCxnSpPr>
          <p:cNvPr id="39" name="AutoShape 38"/>
          <p:cNvCxnSpPr>
            <a:cxnSpLocks noChangeShapeType="1"/>
            <a:stCxn id="12" idx="1"/>
            <a:endCxn id="16" idx="4"/>
          </p:cNvCxnSpPr>
          <p:nvPr/>
        </p:nvCxnSpPr>
        <p:spPr bwMode="auto">
          <a:xfrm flipH="1" flipV="1">
            <a:off x="1285083" y="4197767"/>
            <a:ext cx="205361" cy="462452"/>
          </a:xfrm>
          <a:prstGeom prst="straightConnector1">
            <a:avLst/>
          </a:prstGeom>
          <a:noFill/>
          <a:ln w="9525">
            <a:solidFill>
              <a:schemeClr val="tx1"/>
            </a:solidFill>
            <a:round/>
            <a:headEnd/>
            <a:tailEnd type="triangle" w="med" len="med"/>
          </a:ln>
        </p:spPr>
      </p:cxnSp>
      <p:cxnSp>
        <p:nvCxnSpPr>
          <p:cNvPr id="40" name="AutoShape 39"/>
          <p:cNvCxnSpPr>
            <a:cxnSpLocks noChangeShapeType="1"/>
            <a:stCxn id="18" idx="1"/>
            <a:endCxn id="16" idx="5"/>
          </p:cNvCxnSpPr>
          <p:nvPr/>
        </p:nvCxnSpPr>
        <p:spPr bwMode="auto">
          <a:xfrm flipH="1" flipV="1">
            <a:off x="1397099" y="4158906"/>
            <a:ext cx="834280" cy="545034"/>
          </a:xfrm>
          <a:prstGeom prst="straightConnector1">
            <a:avLst/>
          </a:prstGeom>
          <a:noFill/>
          <a:ln w="9525">
            <a:solidFill>
              <a:schemeClr val="tx1"/>
            </a:solidFill>
            <a:round/>
            <a:headEnd/>
            <a:tailEnd type="triangle" w="med" len="med"/>
          </a:ln>
        </p:spPr>
      </p:cxnSp>
      <p:cxnSp>
        <p:nvCxnSpPr>
          <p:cNvPr id="41" name="AutoShape 40"/>
          <p:cNvCxnSpPr>
            <a:cxnSpLocks noChangeShapeType="1"/>
            <a:stCxn id="11" idx="7"/>
            <a:endCxn id="17" idx="3"/>
          </p:cNvCxnSpPr>
          <p:nvPr/>
        </p:nvCxnSpPr>
        <p:spPr bwMode="auto">
          <a:xfrm flipV="1">
            <a:off x="1026048" y="4158906"/>
            <a:ext cx="729266" cy="501314"/>
          </a:xfrm>
          <a:prstGeom prst="straightConnector1">
            <a:avLst/>
          </a:prstGeom>
          <a:noFill/>
          <a:ln w="9525">
            <a:solidFill>
              <a:schemeClr val="tx1"/>
            </a:solidFill>
            <a:round/>
            <a:headEnd/>
            <a:tailEnd type="triangle" w="med" len="med"/>
          </a:ln>
        </p:spPr>
      </p:cxnSp>
      <p:cxnSp>
        <p:nvCxnSpPr>
          <p:cNvPr id="42" name="AutoShape 41"/>
          <p:cNvCxnSpPr>
            <a:cxnSpLocks noChangeShapeType="1"/>
            <a:stCxn id="11" idx="0"/>
            <a:endCxn id="16" idx="3"/>
          </p:cNvCxnSpPr>
          <p:nvPr/>
        </p:nvCxnSpPr>
        <p:spPr bwMode="auto">
          <a:xfrm flipV="1">
            <a:off x="914032" y="4158906"/>
            <a:ext cx="259035" cy="462452"/>
          </a:xfrm>
          <a:prstGeom prst="straightConnector1">
            <a:avLst/>
          </a:prstGeom>
          <a:noFill/>
          <a:ln w="9525">
            <a:solidFill>
              <a:schemeClr val="tx1"/>
            </a:solidFill>
            <a:round/>
            <a:headEnd/>
            <a:tailEnd type="triangle" w="med" len="med"/>
          </a:ln>
        </p:spPr>
      </p:cxnSp>
      <p:cxnSp>
        <p:nvCxnSpPr>
          <p:cNvPr id="43" name="AutoShape 42"/>
          <p:cNvCxnSpPr>
            <a:cxnSpLocks noChangeShapeType="1"/>
            <a:stCxn id="10" idx="7"/>
            <a:endCxn id="18" idx="3"/>
          </p:cNvCxnSpPr>
          <p:nvPr/>
        </p:nvCxnSpPr>
        <p:spPr bwMode="auto">
          <a:xfrm flipV="1">
            <a:off x="1714475" y="4907962"/>
            <a:ext cx="516904" cy="369185"/>
          </a:xfrm>
          <a:prstGeom prst="straightConnector1">
            <a:avLst/>
          </a:prstGeom>
          <a:noFill/>
          <a:ln w="9525">
            <a:solidFill>
              <a:schemeClr val="tx1"/>
            </a:solidFill>
            <a:round/>
            <a:headEnd/>
            <a:tailEnd type="triangle" w="med" len="med"/>
          </a:ln>
        </p:spPr>
      </p:cxnSp>
      <p:cxnSp>
        <p:nvCxnSpPr>
          <p:cNvPr id="44" name="AutoShape 43"/>
          <p:cNvCxnSpPr>
            <a:cxnSpLocks noChangeShapeType="1"/>
            <a:stCxn id="13" idx="7"/>
            <a:endCxn id="10" idx="3"/>
          </p:cNvCxnSpPr>
          <p:nvPr/>
        </p:nvCxnSpPr>
        <p:spPr bwMode="auto">
          <a:xfrm flipV="1">
            <a:off x="1132229" y="5481170"/>
            <a:ext cx="358216" cy="412904"/>
          </a:xfrm>
          <a:prstGeom prst="straightConnector1">
            <a:avLst/>
          </a:prstGeom>
          <a:noFill/>
          <a:ln w="9525">
            <a:solidFill>
              <a:schemeClr val="tx1"/>
            </a:solidFill>
            <a:round/>
            <a:headEnd/>
            <a:tailEnd type="triangle" w="med" len="med"/>
          </a:ln>
        </p:spPr>
      </p:cxnSp>
      <p:cxnSp>
        <p:nvCxnSpPr>
          <p:cNvPr id="45" name="AutoShape 44"/>
          <p:cNvCxnSpPr>
            <a:cxnSpLocks noChangeShapeType="1"/>
            <a:stCxn id="8" idx="7"/>
            <a:endCxn id="12" idx="2"/>
          </p:cNvCxnSpPr>
          <p:nvPr/>
        </p:nvCxnSpPr>
        <p:spPr bwMode="auto">
          <a:xfrm flipV="1">
            <a:off x="549983" y="4762231"/>
            <a:ext cx="883287" cy="514916"/>
          </a:xfrm>
          <a:prstGeom prst="straightConnector1">
            <a:avLst/>
          </a:prstGeom>
          <a:noFill/>
          <a:ln w="9525">
            <a:solidFill>
              <a:schemeClr val="tx1"/>
            </a:solidFill>
            <a:round/>
            <a:headEnd/>
            <a:tailEnd type="triangle" w="med" len="med"/>
          </a:ln>
        </p:spPr>
      </p:cxnSp>
      <p:cxnSp>
        <p:nvCxnSpPr>
          <p:cNvPr id="46" name="AutoShape 45"/>
          <p:cNvCxnSpPr>
            <a:cxnSpLocks noChangeShapeType="1"/>
            <a:stCxn id="20" idx="1"/>
            <a:endCxn id="12" idx="6"/>
          </p:cNvCxnSpPr>
          <p:nvPr/>
        </p:nvCxnSpPr>
        <p:spPr bwMode="auto">
          <a:xfrm flipH="1" flipV="1">
            <a:off x="1771649" y="4762231"/>
            <a:ext cx="883288" cy="514916"/>
          </a:xfrm>
          <a:prstGeom prst="straightConnector1">
            <a:avLst/>
          </a:prstGeom>
          <a:noFill/>
          <a:ln w="9525">
            <a:solidFill>
              <a:schemeClr val="tx1"/>
            </a:solidFill>
            <a:round/>
            <a:headEnd/>
            <a:tailEnd type="triangle" w="med" len="med"/>
          </a:ln>
        </p:spPr>
      </p:cxnSp>
      <p:sp>
        <p:nvSpPr>
          <p:cNvPr id="47" name="Content Placeholder 2"/>
          <p:cNvSpPr txBox="1">
            <a:spLocks/>
          </p:cNvSpPr>
          <p:nvPr/>
        </p:nvSpPr>
        <p:spPr bwMode="auto">
          <a:xfrm>
            <a:off x="3343154" y="3707277"/>
            <a:ext cx="5005387" cy="1009650"/>
          </a:xfrm>
          <a:prstGeom prst="rect">
            <a:avLst/>
          </a:prstGeom>
          <a:noFill/>
          <a:ln w="9525">
            <a:noFill/>
            <a:miter lim="800000"/>
            <a:headEnd/>
            <a:tailEnd/>
          </a:ln>
        </p:spPr>
        <p:txBody>
          <a:bodyPr/>
          <a:lstStyle/>
          <a:p>
            <a:pPr marL="342900" indent="-342900">
              <a:spcBef>
                <a:spcPct val="20000"/>
              </a:spcBef>
              <a:buFont typeface="Arial" charset="0"/>
              <a:buChar char="•"/>
            </a:pPr>
            <a:r>
              <a:rPr lang="en-US" sz="2000" dirty="0">
                <a:latin typeface="Calibri" pitchFamily="34" charset="0"/>
              </a:rPr>
              <a:t> Solve general learning problems</a:t>
            </a:r>
          </a:p>
          <a:p>
            <a:pPr marL="342900" indent="-342900">
              <a:spcBef>
                <a:spcPct val="20000"/>
              </a:spcBef>
              <a:buFont typeface="Arial" charset="0"/>
              <a:buChar char="•"/>
            </a:pPr>
            <a:r>
              <a:rPr lang="en-US" sz="2000" dirty="0">
                <a:latin typeface="Calibri" pitchFamily="34" charset="0"/>
              </a:rPr>
              <a:t> Tied with biological system</a:t>
            </a:r>
          </a:p>
          <a:p>
            <a:pPr marL="342900" indent="-342900">
              <a:spcBef>
                <a:spcPct val="20000"/>
              </a:spcBef>
              <a:buFont typeface="Arial" charset="0"/>
              <a:buChar char="•"/>
            </a:pPr>
            <a:endParaRPr lang="en-US" sz="2000" dirty="0">
              <a:latin typeface="Calibri" pitchFamily="34" charset="0"/>
            </a:endParaRPr>
          </a:p>
        </p:txBody>
      </p:sp>
      <p:pic>
        <p:nvPicPr>
          <p:cNvPr id="51" name="Picture 1"/>
          <p:cNvPicPr>
            <a:picLocks noChangeAspect="1" noChangeArrowheads="1"/>
          </p:cNvPicPr>
          <p:nvPr/>
        </p:nvPicPr>
        <p:blipFill>
          <a:blip r:embed="rId3" cstate="print"/>
          <a:srcRect/>
          <a:stretch>
            <a:fillRect/>
          </a:stretch>
        </p:blipFill>
        <p:spPr bwMode="auto">
          <a:xfrm>
            <a:off x="1932784" y="1116477"/>
            <a:ext cx="762000" cy="1011238"/>
          </a:xfrm>
          <a:prstGeom prst="rect">
            <a:avLst/>
          </a:prstGeom>
          <a:noFill/>
          <a:ln w="9525">
            <a:noFill/>
            <a:miter lim="800000"/>
            <a:headEnd/>
            <a:tailEnd/>
          </a:ln>
        </p:spPr>
      </p:pic>
      <p:sp>
        <p:nvSpPr>
          <p:cNvPr id="59" name="TextBox 58"/>
          <p:cNvSpPr txBox="1"/>
          <p:nvPr/>
        </p:nvSpPr>
        <p:spPr>
          <a:xfrm>
            <a:off x="1140756" y="1713308"/>
            <a:ext cx="761940" cy="338554"/>
          </a:xfrm>
          <a:prstGeom prst="rect">
            <a:avLst/>
          </a:prstGeom>
          <a:noFill/>
        </p:spPr>
        <p:txBody>
          <a:bodyPr wrap="none" rtlCol="0">
            <a:spAutoFit/>
          </a:bodyPr>
          <a:lstStyle/>
          <a:p>
            <a:r>
              <a:rPr lang="en-US" sz="1600" i="1" dirty="0"/>
              <a:t>Nature</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ight Arrow 2"/>
          <p:cNvSpPr/>
          <p:nvPr/>
        </p:nvSpPr>
        <p:spPr>
          <a:xfrm>
            <a:off x="722736" y="1524627"/>
            <a:ext cx="7920880" cy="360040"/>
          </a:xfrm>
          <a:prstGeom prst="rightArrow">
            <a:avLst/>
          </a:prstGeom>
          <a:ln>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08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4" name="Straight Arrow Connector 3"/>
          <p:cNvCxnSpPr/>
          <p:nvPr/>
        </p:nvCxnSpPr>
        <p:spPr>
          <a:xfrm>
            <a:off x="811032" y="912692"/>
            <a:ext cx="0" cy="504825"/>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 name="TextBox 4"/>
          <p:cNvSpPr txBox="1">
            <a:spLocks noChangeArrowheads="1"/>
          </p:cNvSpPr>
          <p:nvPr/>
        </p:nvSpPr>
        <p:spPr bwMode="auto">
          <a:xfrm>
            <a:off x="163332" y="311030"/>
            <a:ext cx="1625600" cy="585787"/>
          </a:xfrm>
          <a:prstGeom prst="rect">
            <a:avLst/>
          </a:prstGeom>
          <a:noFill/>
          <a:ln w="9525">
            <a:noFill/>
            <a:miter lim="800000"/>
            <a:headEnd/>
            <a:tailEnd/>
          </a:ln>
        </p:spPr>
        <p:txBody>
          <a:bodyPr wrap="none">
            <a:spAutoFit/>
          </a:bodyPr>
          <a:lstStyle/>
          <a:p>
            <a:r>
              <a:rPr lang="en-US" sz="1600">
                <a:latin typeface="Calibri" pitchFamily="34" charset="0"/>
              </a:rPr>
              <a:t>Neural network</a:t>
            </a:r>
          </a:p>
          <a:p>
            <a:r>
              <a:rPr lang="en-US" sz="1600">
                <a:latin typeface="Calibri" pitchFamily="34" charset="0"/>
              </a:rPr>
              <a:t>Back propagation</a:t>
            </a:r>
          </a:p>
        </p:txBody>
      </p:sp>
      <p:sp>
        <p:nvSpPr>
          <p:cNvPr id="6" name="TextBox 5"/>
          <p:cNvSpPr txBox="1">
            <a:spLocks noChangeArrowheads="1"/>
          </p:cNvSpPr>
          <p:nvPr/>
        </p:nvSpPr>
        <p:spPr bwMode="auto">
          <a:xfrm>
            <a:off x="500384" y="1720390"/>
            <a:ext cx="652462" cy="368300"/>
          </a:xfrm>
          <a:prstGeom prst="rect">
            <a:avLst/>
          </a:prstGeom>
          <a:noFill/>
          <a:ln w="9525">
            <a:noFill/>
            <a:miter lim="800000"/>
            <a:headEnd/>
            <a:tailEnd/>
          </a:ln>
        </p:spPr>
        <p:txBody>
          <a:bodyPr wrap="none">
            <a:spAutoFit/>
          </a:bodyPr>
          <a:lstStyle/>
          <a:p>
            <a:r>
              <a:rPr lang="en-US" dirty="0">
                <a:latin typeface="Calibri" pitchFamily="34" charset="0"/>
              </a:rPr>
              <a:t>1986</a:t>
            </a:r>
          </a:p>
        </p:txBody>
      </p:sp>
      <p:sp>
        <p:nvSpPr>
          <p:cNvPr id="8" name="Oval 7"/>
          <p:cNvSpPr>
            <a:spLocks noChangeArrowheads="1"/>
          </p:cNvSpPr>
          <p:nvPr/>
        </p:nvSpPr>
        <p:spPr bwMode="auto">
          <a:xfrm>
            <a:off x="143291" y="4370142"/>
            <a:ext cx="317377" cy="264259"/>
          </a:xfrm>
          <a:prstGeom prst="ellipse">
            <a:avLst/>
          </a:prstGeom>
          <a:solidFill>
            <a:schemeClr val="accent1"/>
          </a:solidFill>
          <a:ln w="28575">
            <a:solidFill>
              <a:schemeClr val="tx1"/>
            </a:solidFill>
            <a:round/>
            <a:headEnd/>
            <a:tailEnd/>
          </a:ln>
        </p:spPr>
        <p:txBody>
          <a:bodyPr wrap="none" anchor="ctr"/>
          <a:lstStyle/>
          <a:p>
            <a:endParaRPr lang="zh-TW" altLang="en-US">
              <a:latin typeface="Calibri" pitchFamily="34" charset="0"/>
            </a:endParaRPr>
          </a:p>
        </p:txBody>
      </p:sp>
      <p:sp>
        <p:nvSpPr>
          <p:cNvPr id="9" name="Oval 8"/>
          <p:cNvSpPr>
            <a:spLocks noChangeArrowheads="1"/>
          </p:cNvSpPr>
          <p:nvPr/>
        </p:nvSpPr>
        <p:spPr bwMode="auto">
          <a:xfrm>
            <a:off x="725537" y="4370142"/>
            <a:ext cx="317377" cy="264259"/>
          </a:xfrm>
          <a:prstGeom prst="ellipse">
            <a:avLst/>
          </a:prstGeom>
          <a:solidFill>
            <a:schemeClr val="accent1"/>
          </a:solidFill>
          <a:ln w="28575">
            <a:solidFill>
              <a:schemeClr val="tx1"/>
            </a:solidFill>
            <a:round/>
            <a:headEnd/>
            <a:tailEnd/>
          </a:ln>
        </p:spPr>
        <p:txBody>
          <a:bodyPr wrap="none" anchor="ctr"/>
          <a:lstStyle/>
          <a:p>
            <a:endParaRPr lang="zh-TW" altLang="en-US">
              <a:latin typeface="Calibri" pitchFamily="34" charset="0"/>
            </a:endParaRPr>
          </a:p>
        </p:txBody>
      </p:sp>
      <p:sp>
        <p:nvSpPr>
          <p:cNvPr id="10" name="Oval 9"/>
          <p:cNvSpPr>
            <a:spLocks noChangeArrowheads="1"/>
          </p:cNvSpPr>
          <p:nvPr/>
        </p:nvSpPr>
        <p:spPr bwMode="auto">
          <a:xfrm>
            <a:off x="1307784" y="4370142"/>
            <a:ext cx="317377" cy="264259"/>
          </a:xfrm>
          <a:prstGeom prst="ellipse">
            <a:avLst/>
          </a:prstGeom>
          <a:solidFill>
            <a:srgbClr val="FF0000"/>
          </a:solidFill>
          <a:ln w="28575">
            <a:solidFill>
              <a:schemeClr val="tx1"/>
            </a:solidFill>
            <a:round/>
            <a:headEnd/>
            <a:tailEnd/>
          </a:ln>
        </p:spPr>
        <p:txBody>
          <a:bodyPr wrap="none" anchor="ctr"/>
          <a:lstStyle/>
          <a:p>
            <a:endParaRPr lang="zh-TW" altLang="en-US">
              <a:latin typeface="Calibri" pitchFamily="34" charset="0"/>
            </a:endParaRPr>
          </a:p>
        </p:txBody>
      </p:sp>
      <p:sp>
        <p:nvSpPr>
          <p:cNvPr id="11" name="Oval 10"/>
          <p:cNvSpPr>
            <a:spLocks noChangeArrowheads="1"/>
          </p:cNvSpPr>
          <p:nvPr/>
        </p:nvSpPr>
        <p:spPr bwMode="auto">
          <a:xfrm>
            <a:off x="619356" y="3753215"/>
            <a:ext cx="317377" cy="264259"/>
          </a:xfrm>
          <a:prstGeom prst="ellipse">
            <a:avLst/>
          </a:prstGeom>
          <a:solidFill>
            <a:schemeClr val="accent1"/>
          </a:solidFill>
          <a:ln w="28575">
            <a:solidFill>
              <a:schemeClr val="tx1"/>
            </a:solidFill>
            <a:round/>
            <a:headEnd/>
            <a:tailEnd/>
          </a:ln>
        </p:spPr>
        <p:txBody>
          <a:bodyPr wrap="none" anchor="ctr"/>
          <a:lstStyle/>
          <a:p>
            <a:endParaRPr lang="zh-TW" altLang="en-US">
              <a:latin typeface="Calibri" pitchFamily="34" charset="0"/>
            </a:endParaRPr>
          </a:p>
        </p:txBody>
      </p:sp>
      <p:sp>
        <p:nvSpPr>
          <p:cNvPr id="12" name="Oval 11"/>
          <p:cNvSpPr>
            <a:spLocks noChangeArrowheads="1"/>
          </p:cNvSpPr>
          <p:nvPr/>
        </p:nvSpPr>
        <p:spPr bwMode="auto">
          <a:xfrm>
            <a:off x="1307784" y="3753215"/>
            <a:ext cx="317377" cy="264259"/>
          </a:xfrm>
          <a:prstGeom prst="ellipse">
            <a:avLst/>
          </a:prstGeom>
          <a:solidFill>
            <a:schemeClr val="accent1"/>
          </a:solidFill>
          <a:ln w="28575">
            <a:solidFill>
              <a:schemeClr val="tx1"/>
            </a:solidFill>
            <a:round/>
            <a:headEnd/>
            <a:tailEnd/>
          </a:ln>
        </p:spPr>
        <p:txBody>
          <a:bodyPr wrap="none" anchor="ctr"/>
          <a:lstStyle/>
          <a:p>
            <a:endParaRPr lang="zh-TW" altLang="en-US">
              <a:latin typeface="Calibri" pitchFamily="34" charset="0"/>
            </a:endParaRPr>
          </a:p>
        </p:txBody>
      </p:sp>
      <p:sp>
        <p:nvSpPr>
          <p:cNvPr id="13" name="Oval 12"/>
          <p:cNvSpPr>
            <a:spLocks noChangeArrowheads="1"/>
          </p:cNvSpPr>
          <p:nvPr/>
        </p:nvSpPr>
        <p:spPr bwMode="auto">
          <a:xfrm>
            <a:off x="725537" y="4987069"/>
            <a:ext cx="317377" cy="264259"/>
          </a:xfrm>
          <a:prstGeom prst="ellipse">
            <a:avLst/>
          </a:prstGeom>
          <a:solidFill>
            <a:srgbClr val="FF0000"/>
          </a:solidFill>
          <a:ln w="28575">
            <a:solidFill>
              <a:schemeClr val="tx1"/>
            </a:solidFill>
            <a:round/>
            <a:headEnd/>
            <a:tailEnd/>
          </a:ln>
        </p:spPr>
        <p:txBody>
          <a:bodyPr wrap="none" anchor="ctr"/>
          <a:lstStyle/>
          <a:p>
            <a:endParaRPr lang="zh-TW" altLang="en-US">
              <a:latin typeface="Calibri" pitchFamily="34" charset="0"/>
            </a:endParaRPr>
          </a:p>
        </p:txBody>
      </p:sp>
      <p:sp>
        <p:nvSpPr>
          <p:cNvPr id="14" name="Oval 13"/>
          <p:cNvSpPr>
            <a:spLocks noChangeArrowheads="1"/>
          </p:cNvSpPr>
          <p:nvPr/>
        </p:nvSpPr>
        <p:spPr bwMode="auto">
          <a:xfrm>
            <a:off x="1307784" y="4987069"/>
            <a:ext cx="317377" cy="264259"/>
          </a:xfrm>
          <a:prstGeom prst="ellipse">
            <a:avLst/>
          </a:prstGeom>
          <a:solidFill>
            <a:srgbClr val="FF0000"/>
          </a:solidFill>
          <a:ln w="28575">
            <a:solidFill>
              <a:schemeClr val="tx1"/>
            </a:solidFill>
            <a:round/>
            <a:headEnd/>
            <a:tailEnd/>
          </a:ln>
        </p:spPr>
        <p:txBody>
          <a:bodyPr wrap="none" anchor="ctr"/>
          <a:lstStyle/>
          <a:p>
            <a:endParaRPr lang="zh-TW" altLang="en-US">
              <a:latin typeface="Calibri" pitchFamily="34" charset="0"/>
            </a:endParaRPr>
          </a:p>
        </p:txBody>
      </p:sp>
      <p:sp>
        <p:nvSpPr>
          <p:cNvPr id="15" name="Oval 14"/>
          <p:cNvSpPr>
            <a:spLocks noChangeArrowheads="1"/>
          </p:cNvSpPr>
          <p:nvPr/>
        </p:nvSpPr>
        <p:spPr bwMode="auto">
          <a:xfrm>
            <a:off x="1890030" y="4987069"/>
            <a:ext cx="317377" cy="264259"/>
          </a:xfrm>
          <a:prstGeom prst="ellipse">
            <a:avLst/>
          </a:prstGeom>
          <a:solidFill>
            <a:srgbClr val="FF0000"/>
          </a:solidFill>
          <a:ln w="28575">
            <a:solidFill>
              <a:schemeClr val="tx1"/>
            </a:solidFill>
            <a:round/>
            <a:headEnd/>
            <a:tailEnd/>
          </a:ln>
        </p:spPr>
        <p:txBody>
          <a:bodyPr wrap="none" anchor="ctr"/>
          <a:lstStyle/>
          <a:p>
            <a:endParaRPr lang="zh-TW" altLang="en-US">
              <a:latin typeface="Calibri" pitchFamily="34" charset="0"/>
            </a:endParaRPr>
          </a:p>
        </p:txBody>
      </p:sp>
      <p:sp>
        <p:nvSpPr>
          <p:cNvPr id="16" name="Oval 15"/>
          <p:cNvSpPr>
            <a:spLocks noChangeArrowheads="1"/>
          </p:cNvSpPr>
          <p:nvPr/>
        </p:nvSpPr>
        <p:spPr bwMode="auto">
          <a:xfrm>
            <a:off x="990407" y="3047878"/>
            <a:ext cx="317377" cy="264259"/>
          </a:xfrm>
          <a:prstGeom prst="ellipse">
            <a:avLst/>
          </a:prstGeom>
          <a:solidFill>
            <a:schemeClr val="accent1"/>
          </a:solidFill>
          <a:ln w="28575">
            <a:solidFill>
              <a:schemeClr val="tx1"/>
            </a:solidFill>
            <a:round/>
            <a:headEnd/>
            <a:tailEnd/>
          </a:ln>
        </p:spPr>
        <p:txBody>
          <a:bodyPr wrap="none" anchor="ctr"/>
          <a:lstStyle/>
          <a:p>
            <a:endParaRPr lang="zh-TW" altLang="en-US">
              <a:latin typeface="Calibri" pitchFamily="34" charset="0"/>
            </a:endParaRPr>
          </a:p>
        </p:txBody>
      </p:sp>
      <p:sp>
        <p:nvSpPr>
          <p:cNvPr id="17" name="Oval 16"/>
          <p:cNvSpPr>
            <a:spLocks noChangeArrowheads="1"/>
          </p:cNvSpPr>
          <p:nvPr/>
        </p:nvSpPr>
        <p:spPr bwMode="auto">
          <a:xfrm>
            <a:off x="1572653" y="3047878"/>
            <a:ext cx="317377" cy="264259"/>
          </a:xfrm>
          <a:prstGeom prst="ellipse">
            <a:avLst/>
          </a:prstGeom>
          <a:solidFill>
            <a:schemeClr val="accent1"/>
          </a:solidFill>
          <a:ln w="28575">
            <a:solidFill>
              <a:schemeClr val="tx1"/>
            </a:solidFill>
            <a:round/>
            <a:headEnd/>
            <a:tailEnd/>
          </a:ln>
        </p:spPr>
        <p:txBody>
          <a:bodyPr wrap="none" anchor="ctr"/>
          <a:lstStyle/>
          <a:p>
            <a:endParaRPr lang="zh-TW" altLang="en-US">
              <a:latin typeface="Calibri" pitchFamily="34" charset="0"/>
            </a:endParaRPr>
          </a:p>
        </p:txBody>
      </p:sp>
      <p:sp>
        <p:nvSpPr>
          <p:cNvPr id="18" name="Oval 17"/>
          <p:cNvSpPr>
            <a:spLocks noChangeArrowheads="1"/>
          </p:cNvSpPr>
          <p:nvPr/>
        </p:nvSpPr>
        <p:spPr bwMode="auto">
          <a:xfrm>
            <a:off x="2048718" y="3796934"/>
            <a:ext cx="317377" cy="264259"/>
          </a:xfrm>
          <a:prstGeom prst="ellipse">
            <a:avLst/>
          </a:prstGeom>
          <a:solidFill>
            <a:schemeClr val="accent1"/>
          </a:solidFill>
          <a:ln w="28575">
            <a:solidFill>
              <a:schemeClr val="tx1"/>
            </a:solidFill>
            <a:round/>
            <a:headEnd/>
            <a:tailEnd/>
          </a:ln>
        </p:spPr>
        <p:txBody>
          <a:bodyPr wrap="none" anchor="ctr"/>
          <a:lstStyle/>
          <a:p>
            <a:endParaRPr lang="zh-TW" altLang="en-US">
              <a:latin typeface="Calibri" pitchFamily="34" charset="0"/>
            </a:endParaRPr>
          </a:p>
        </p:txBody>
      </p:sp>
      <p:sp>
        <p:nvSpPr>
          <p:cNvPr id="19" name="Oval 18"/>
          <p:cNvSpPr>
            <a:spLocks noChangeArrowheads="1"/>
          </p:cNvSpPr>
          <p:nvPr/>
        </p:nvSpPr>
        <p:spPr bwMode="auto">
          <a:xfrm>
            <a:off x="1890030" y="4370142"/>
            <a:ext cx="317377" cy="264259"/>
          </a:xfrm>
          <a:prstGeom prst="ellipse">
            <a:avLst/>
          </a:prstGeom>
          <a:solidFill>
            <a:schemeClr val="accent1"/>
          </a:solidFill>
          <a:ln w="28575">
            <a:solidFill>
              <a:schemeClr val="tx1"/>
            </a:solidFill>
            <a:round/>
            <a:headEnd/>
            <a:tailEnd/>
          </a:ln>
        </p:spPr>
        <p:txBody>
          <a:bodyPr wrap="none" anchor="ctr"/>
          <a:lstStyle/>
          <a:p>
            <a:endParaRPr lang="zh-TW" altLang="en-US">
              <a:latin typeface="Calibri" pitchFamily="34" charset="0"/>
            </a:endParaRPr>
          </a:p>
        </p:txBody>
      </p:sp>
      <p:sp>
        <p:nvSpPr>
          <p:cNvPr id="20" name="Oval 19"/>
          <p:cNvSpPr>
            <a:spLocks noChangeArrowheads="1"/>
          </p:cNvSpPr>
          <p:nvPr/>
        </p:nvSpPr>
        <p:spPr bwMode="auto">
          <a:xfrm>
            <a:off x="2472276" y="4388072"/>
            <a:ext cx="317377" cy="264259"/>
          </a:xfrm>
          <a:prstGeom prst="ellipse">
            <a:avLst/>
          </a:prstGeom>
          <a:solidFill>
            <a:schemeClr val="accent1"/>
          </a:solidFill>
          <a:ln w="28575">
            <a:solidFill>
              <a:schemeClr val="tx1"/>
            </a:solidFill>
            <a:round/>
            <a:headEnd/>
            <a:tailEnd/>
          </a:ln>
        </p:spPr>
        <p:txBody>
          <a:bodyPr wrap="none" anchor="ctr"/>
          <a:lstStyle/>
          <a:p>
            <a:endParaRPr lang="zh-TW" altLang="en-US">
              <a:latin typeface="Calibri" pitchFamily="34" charset="0"/>
            </a:endParaRPr>
          </a:p>
        </p:txBody>
      </p:sp>
      <p:cxnSp>
        <p:nvCxnSpPr>
          <p:cNvPr id="21" name="AutoShape 20"/>
          <p:cNvCxnSpPr>
            <a:cxnSpLocks noChangeShapeType="1"/>
            <a:stCxn id="14" idx="0"/>
            <a:endCxn id="10" idx="4"/>
          </p:cNvCxnSpPr>
          <p:nvPr/>
        </p:nvCxnSpPr>
        <p:spPr bwMode="auto">
          <a:xfrm flipV="1">
            <a:off x="1466472" y="4643145"/>
            <a:ext cx="0" cy="335181"/>
          </a:xfrm>
          <a:prstGeom prst="straightConnector1">
            <a:avLst/>
          </a:prstGeom>
          <a:noFill/>
          <a:ln w="25400">
            <a:solidFill>
              <a:srgbClr val="FF0000"/>
            </a:solidFill>
            <a:round/>
            <a:headEnd/>
            <a:tailEnd type="triangle" w="med" len="med"/>
          </a:ln>
        </p:spPr>
      </p:cxnSp>
      <p:cxnSp>
        <p:nvCxnSpPr>
          <p:cNvPr id="22" name="AutoShape 21"/>
          <p:cNvCxnSpPr>
            <a:cxnSpLocks noChangeShapeType="1"/>
            <a:stCxn id="13" idx="0"/>
            <a:endCxn id="9" idx="4"/>
          </p:cNvCxnSpPr>
          <p:nvPr/>
        </p:nvCxnSpPr>
        <p:spPr bwMode="auto">
          <a:xfrm flipV="1">
            <a:off x="884225" y="4643145"/>
            <a:ext cx="0" cy="335181"/>
          </a:xfrm>
          <a:prstGeom prst="straightConnector1">
            <a:avLst/>
          </a:prstGeom>
          <a:noFill/>
          <a:ln w="9525">
            <a:solidFill>
              <a:schemeClr val="tx1"/>
            </a:solidFill>
            <a:round/>
            <a:headEnd/>
            <a:tailEnd type="triangle" w="med" len="med"/>
          </a:ln>
        </p:spPr>
      </p:cxnSp>
      <p:cxnSp>
        <p:nvCxnSpPr>
          <p:cNvPr id="23" name="AutoShape 22"/>
          <p:cNvCxnSpPr>
            <a:cxnSpLocks noChangeShapeType="1"/>
            <a:stCxn id="15" idx="0"/>
            <a:endCxn id="19" idx="4"/>
          </p:cNvCxnSpPr>
          <p:nvPr/>
        </p:nvCxnSpPr>
        <p:spPr bwMode="auto">
          <a:xfrm flipV="1">
            <a:off x="2048718" y="4643145"/>
            <a:ext cx="0" cy="335181"/>
          </a:xfrm>
          <a:prstGeom prst="straightConnector1">
            <a:avLst/>
          </a:prstGeom>
          <a:noFill/>
          <a:ln w="9525">
            <a:solidFill>
              <a:schemeClr val="tx1"/>
            </a:solidFill>
            <a:round/>
            <a:headEnd/>
            <a:tailEnd type="triangle" w="med" len="med"/>
          </a:ln>
        </p:spPr>
      </p:cxnSp>
      <p:cxnSp>
        <p:nvCxnSpPr>
          <p:cNvPr id="24" name="AutoShape 23"/>
          <p:cNvCxnSpPr>
            <a:cxnSpLocks noChangeShapeType="1"/>
            <a:stCxn id="10" idx="0"/>
            <a:endCxn id="12" idx="4"/>
          </p:cNvCxnSpPr>
          <p:nvPr/>
        </p:nvCxnSpPr>
        <p:spPr bwMode="auto">
          <a:xfrm flipV="1">
            <a:off x="1466472" y="4026217"/>
            <a:ext cx="0" cy="335181"/>
          </a:xfrm>
          <a:prstGeom prst="straightConnector1">
            <a:avLst/>
          </a:prstGeom>
          <a:noFill/>
          <a:ln w="9525">
            <a:solidFill>
              <a:schemeClr val="tx1"/>
            </a:solidFill>
            <a:round/>
            <a:headEnd/>
            <a:tailEnd type="triangle" w="med" len="med"/>
          </a:ln>
        </p:spPr>
      </p:cxnSp>
      <p:cxnSp>
        <p:nvCxnSpPr>
          <p:cNvPr id="25" name="AutoShape 24"/>
          <p:cNvCxnSpPr>
            <a:cxnSpLocks noChangeShapeType="1"/>
            <a:stCxn id="9" idx="0"/>
            <a:endCxn id="11" idx="4"/>
          </p:cNvCxnSpPr>
          <p:nvPr/>
        </p:nvCxnSpPr>
        <p:spPr bwMode="auto">
          <a:xfrm flipH="1" flipV="1">
            <a:off x="778044" y="4026217"/>
            <a:ext cx="106181" cy="335181"/>
          </a:xfrm>
          <a:prstGeom prst="straightConnector1">
            <a:avLst/>
          </a:prstGeom>
          <a:noFill/>
          <a:ln w="9525">
            <a:solidFill>
              <a:schemeClr val="tx1"/>
            </a:solidFill>
            <a:round/>
            <a:headEnd/>
            <a:tailEnd type="triangle" w="med" len="med"/>
          </a:ln>
        </p:spPr>
      </p:cxnSp>
      <p:cxnSp>
        <p:nvCxnSpPr>
          <p:cNvPr id="26" name="AutoShape 25"/>
          <p:cNvCxnSpPr>
            <a:cxnSpLocks noChangeShapeType="1"/>
            <a:stCxn id="19" idx="0"/>
            <a:endCxn id="18" idx="4"/>
          </p:cNvCxnSpPr>
          <p:nvPr/>
        </p:nvCxnSpPr>
        <p:spPr bwMode="auto">
          <a:xfrm flipV="1">
            <a:off x="2048718" y="4069937"/>
            <a:ext cx="158688" cy="291462"/>
          </a:xfrm>
          <a:prstGeom prst="straightConnector1">
            <a:avLst/>
          </a:prstGeom>
          <a:noFill/>
          <a:ln w="9525">
            <a:solidFill>
              <a:schemeClr val="tx1"/>
            </a:solidFill>
            <a:round/>
            <a:headEnd/>
            <a:tailEnd type="triangle" w="med" len="med"/>
          </a:ln>
        </p:spPr>
      </p:cxnSp>
      <p:cxnSp>
        <p:nvCxnSpPr>
          <p:cNvPr id="27" name="AutoShape 26"/>
          <p:cNvCxnSpPr>
            <a:cxnSpLocks noChangeShapeType="1"/>
            <a:stCxn id="12" idx="7"/>
            <a:endCxn id="17" idx="4"/>
          </p:cNvCxnSpPr>
          <p:nvPr/>
        </p:nvCxnSpPr>
        <p:spPr bwMode="auto">
          <a:xfrm flipV="1">
            <a:off x="1578487" y="3320880"/>
            <a:ext cx="152854" cy="462452"/>
          </a:xfrm>
          <a:prstGeom prst="straightConnector1">
            <a:avLst/>
          </a:prstGeom>
          <a:noFill/>
          <a:ln w="9525">
            <a:solidFill>
              <a:schemeClr val="tx1"/>
            </a:solidFill>
            <a:round/>
            <a:headEnd/>
            <a:tailEnd type="triangle" w="med" len="med"/>
          </a:ln>
        </p:spPr>
      </p:cxnSp>
      <p:cxnSp>
        <p:nvCxnSpPr>
          <p:cNvPr id="28" name="AutoShape 27"/>
          <p:cNvCxnSpPr>
            <a:cxnSpLocks noChangeShapeType="1"/>
            <a:stCxn id="18" idx="0"/>
            <a:endCxn id="17" idx="5"/>
          </p:cNvCxnSpPr>
          <p:nvPr/>
        </p:nvCxnSpPr>
        <p:spPr bwMode="auto">
          <a:xfrm flipH="1" flipV="1">
            <a:off x="1843357" y="3282019"/>
            <a:ext cx="364050" cy="506172"/>
          </a:xfrm>
          <a:prstGeom prst="straightConnector1">
            <a:avLst/>
          </a:prstGeom>
          <a:noFill/>
          <a:ln w="9525">
            <a:solidFill>
              <a:schemeClr val="tx1"/>
            </a:solidFill>
            <a:round/>
            <a:headEnd/>
            <a:tailEnd type="triangle" w="med" len="med"/>
          </a:ln>
        </p:spPr>
      </p:cxnSp>
      <p:cxnSp>
        <p:nvCxnSpPr>
          <p:cNvPr id="29" name="AutoShape 28"/>
          <p:cNvCxnSpPr>
            <a:cxnSpLocks noChangeShapeType="1"/>
            <a:stCxn id="14" idx="7"/>
            <a:endCxn id="19" idx="3"/>
          </p:cNvCxnSpPr>
          <p:nvPr/>
        </p:nvCxnSpPr>
        <p:spPr bwMode="auto">
          <a:xfrm flipV="1">
            <a:off x="1578487" y="4604283"/>
            <a:ext cx="358215" cy="412904"/>
          </a:xfrm>
          <a:prstGeom prst="straightConnector1">
            <a:avLst/>
          </a:prstGeom>
          <a:noFill/>
          <a:ln w="9525">
            <a:solidFill>
              <a:schemeClr val="tx1"/>
            </a:solidFill>
            <a:round/>
            <a:headEnd/>
            <a:tailEnd type="triangle" w="med" len="med"/>
          </a:ln>
        </p:spPr>
      </p:cxnSp>
      <p:cxnSp>
        <p:nvCxnSpPr>
          <p:cNvPr id="30" name="AutoShape 29"/>
          <p:cNvCxnSpPr>
            <a:cxnSpLocks noChangeShapeType="1"/>
            <a:stCxn id="15" idx="7"/>
            <a:endCxn id="20" idx="3"/>
          </p:cNvCxnSpPr>
          <p:nvPr/>
        </p:nvCxnSpPr>
        <p:spPr bwMode="auto">
          <a:xfrm flipV="1">
            <a:off x="2160928" y="4613631"/>
            <a:ext cx="357827" cy="412138"/>
          </a:xfrm>
          <a:prstGeom prst="straightConnector1">
            <a:avLst/>
          </a:prstGeom>
          <a:noFill/>
          <a:ln w="9525">
            <a:solidFill>
              <a:schemeClr val="tx1"/>
            </a:solidFill>
            <a:round/>
            <a:headEnd/>
            <a:tailEnd type="triangle" w="med" len="med"/>
          </a:ln>
        </p:spPr>
      </p:cxnSp>
      <p:cxnSp>
        <p:nvCxnSpPr>
          <p:cNvPr id="31" name="AutoShape 30"/>
          <p:cNvCxnSpPr>
            <a:cxnSpLocks noChangeShapeType="1"/>
            <a:stCxn id="8" idx="0"/>
            <a:endCxn id="11" idx="3"/>
          </p:cNvCxnSpPr>
          <p:nvPr/>
        </p:nvCxnSpPr>
        <p:spPr bwMode="auto">
          <a:xfrm flipV="1">
            <a:off x="301979" y="3987356"/>
            <a:ext cx="364050" cy="374043"/>
          </a:xfrm>
          <a:prstGeom prst="straightConnector1">
            <a:avLst/>
          </a:prstGeom>
          <a:noFill/>
          <a:ln w="9525">
            <a:solidFill>
              <a:schemeClr val="tx1"/>
            </a:solidFill>
            <a:round/>
            <a:headEnd/>
            <a:tailEnd type="triangle" w="med" len="med"/>
          </a:ln>
        </p:spPr>
      </p:cxnSp>
      <p:cxnSp>
        <p:nvCxnSpPr>
          <p:cNvPr id="32" name="AutoShape 31"/>
          <p:cNvCxnSpPr>
            <a:cxnSpLocks noChangeShapeType="1"/>
            <a:stCxn id="9" idx="7"/>
            <a:endCxn id="12" idx="3"/>
          </p:cNvCxnSpPr>
          <p:nvPr/>
        </p:nvCxnSpPr>
        <p:spPr bwMode="auto">
          <a:xfrm flipV="1">
            <a:off x="996241" y="3987356"/>
            <a:ext cx="358216" cy="412904"/>
          </a:xfrm>
          <a:prstGeom prst="straightConnector1">
            <a:avLst/>
          </a:prstGeom>
          <a:noFill/>
          <a:ln w="9525">
            <a:solidFill>
              <a:schemeClr val="tx1"/>
            </a:solidFill>
            <a:round/>
            <a:headEnd/>
            <a:tailEnd type="triangle" w="med" len="med"/>
          </a:ln>
        </p:spPr>
      </p:cxnSp>
      <p:cxnSp>
        <p:nvCxnSpPr>
          <p:cNvPr id="33" name="AutoShape 32"/>
          <p:cNvCxnSpPr>
            <a:cxnSpLocks noChangeShapeType="1"/>
            <a:stCxn id="20" idx="0"/>
          </p:cNvCxnSpPr>
          <p:nvPr/>
        </p:nvCxnSpPr>
        <p:spPr bwMode="auto">
          <a:xfrm flipH="1" flipV="1">
            <a:off x="2319422" y="4049005"/>
            <a:ext cx="311543" cy="330323"/>
          </a:xfrm>
          <a:prstGeom prst="straightConnector1">
            <a:avLst/>
          </a:prstGeom>
          <a:noFill/>
          <a:ln w="9525">
            <a:solidFill>
              <a:schemeClr val="tx1"/>
            </a:solidFill>
            <a:round/>
            <a:headEnd/>
            <a:tailEnd type="triangle" w="med" len="med"/>
          </a:ln>
        </p:spPr>
      </p:cxnSp>
      <p:cxnSp>
        <p:nvCxnSpPr>
          <p:cNvPr id="34" name="AutoShape 33"/>
          <p:cNvCxnSpPr>
            <a:cxnSpLocks noChangeShapeType="1"/>
            <a:stCxn id="15" idx="1"/>
            <a:endCxn id="10" idx="5"/>
          </p:cNvCxnSpPr>
          <p:nvPr/>
        </p:nvCxnSpPr>
        <p:spPr bwMode="auto">
          <a:xfrm flipH="1" flipV="1">
            <a:off x="1578487" y="4604283"/>
            <a:ext cx="358215" cy="412904"/>
          </a:xfrm>
          <a:prstGeom prst="straightConnector1">
            <a:avLst/>
          </a:prstGeom>
          <a:noFill/>
          <a:ln w="25400">
            <a:solidFill>
              <a:srgbClr val="FF0000"/>
            </a:solidFill>
            <a:round/>
            <a:headEnd/>
            <a:tailEnd type="triangle" w="med" len="med"/>
          </a:ln>
        </p:spPr>
      </p:cxnSp>
      <p:cxnSp>
        <p:nvCxnSpPr>
          <p:cNvPr id="35" name="AutoShape 34"/>
          <p:cNvCxnSpPr>
            <a:cxnSpLocks noChangeShapeType="1"/>
            <a:stCxn id="10" idx="1"/>
            <a:endCxn id="11" idx="5"/>
          </p:cNvCxnSpPr>
          <p:nvPr/>
        </p:nvCxnSpPr>
        <p:spPr bwMode="auto">
          <a:xfrm flipH="1" flipV="1">
            <a:off x="890060" y="3987356"/>
            <a:ext cx="464397" cy="412904"/>
          </a:xfrm>
          <a:prstGeom prst="straightConnector1">
            <a:avLst/>
          </a:prstGeom>
          <a:noFill/>
          <a:ln w="9525">
            <a:solidFill>
              <a:schemeClr val="tx1"/>
            </a:solidFill>
            <a:round/>
            <a:headEnd/>
            <a:tailEnd type="triangle" w="med" len="med"/>
          </a:ln>
        </p:spPr>
      </p:cxnSp>
      <p:cxnSp>
        <p:nvCxnSpPr>
          <p:cNvPr id="36" name="AutoShape 35"/>
          <p:cNvCxnSpPr>
            <a:cxnSpLocks noChangeShapeType="1"/>
            <a:stCxn id="19" idx="1"/>
            <a:endCxn id="12" idx="5"/>
          </p:cNvCxnSpPr>
          <p:nvPr/>
        </p:nvCxnSpPr>
        <p:spPr bwMode="auto">
          <a:xfrm flipH="1" flipV="1">
            <a:off x="1578487" y="3987356"/>
            <a:ext cx="358215" cy="412904"/>
          </a:xfrm>
          <a:prstGeom prst="straightConnector1">
            <a:avLst/>
          </a:prstGeom>
          <a:noFill/>
          <a:ln w="9525">
            <a:solidFill>
              <a:schemeClr val="tx1"/>
            </a:solidFill>
            <a:round/>
            <a:headEnd/>
            <a:tailEnd type="triangle" w="med" len="med"/>
          </a:ln>
        </p:spPr>
      </p:cxnSp>
      <p:cxnSp>
        <p:nvCxnSpPr>
          <p:cNvPr id="37" name="AutoShape 36"/>
          <p:cNvCxnSpPr>
            <a:cxnSpLocks noChangeShapeType="1"/>
            <a:stCxn id="13" idx="1"/>
            <a:endCxn id="8" idx="4"/>
          </p:cNvCxnSpPr>
          <p:nvPr/>
        </p:nvCxnSpPr>
        <p:spPr bwMode="auto">
          <a:xfrm flipH="1" flipV="1">
            <a:off x="301979" y="4643145"/>
            <a:ext cx="470231" cy="374042"/>
          </a:xfrm>
          <a:prstGeom prst="straightConnector1">
            <a:avLst/>
          </a:prstGeom>
          <a:noFill/>
          <a:ln w="9525">
            <a:solidFill>
              <a:schemeClr val="tx1"/>
            </a:solidFill>
            <a:round/>
            <a:headEnd/>
            <a:tailEnd type="triangle" w="med" len="med"/>
          </a:ln>
        </p:spPr>
      </p:cxnSp>
      <p:cxnSp>
        <p:nvCxnSpPr>
          <p:cNvPr id="38" name="AutoShape 37"/>
          <p:cNvCxnSpPr>
            <a:cxnSpLocks noChangeShapeType="1"/>
            <a:stCxn id="14" idx="1"/>
            <a:endCxn id="9" idx="5"/>
          </p:cNvCxnSpPr>
          <p:nvPr/>
        </p:nvCxnSpPr>
        <p:spPr bwMode="auto">
          <a:xfrm flipH="1" flipV="1">
            <a:off x="996241" y="4604283"/>
            <a:ext cx="358216" cy="412904"/>
          </a:xfrm>
          <a:prstGeom prst="straightConnector1">
            <a:avLst/>
          </a:prstGeom>
          <a:noFill/>
          <a:ln w="9525">
            <a:solidFill>
              <a:schemeClr val="tx1"/>
            </a:solidFill>
            <a:round/>
            <a:headEnd/>
            <a:tailEnd type="triangle" w="med" len="med"/>
          </a:ln>
        </p:spPr>
      </p:cxnSp>
      <p:cxnSp>
        <p:nvCxnSpPr>
          <p:cNvPr id="39" name="AutoShape 38"/>
          <p:cNvCxnSpPr>
            <a:cxnSpLocks noChangeShapeType="1"/>
            <a:stCxn id="12" idx="1"/>
            <a:endCxn id="16" idx="4"/>
          </p:cNvCxnSpPr>
          <p:nvPr/>
        </p:nvCxnSpPr>
        <p:spPr bwMode="auto">
          <a:xfrm flipH="1" flipV="1">
            <a:off x="1149095" y="3320880"/>
            <a:ext cx="205361" cy="462452"/>
          </a:xfrm>
          <a:prstGeom prst="straightConnector1">
            <a:avLst/>
          </a:prstGeom>
          <a:noFill/>
          <a:ln w="9525">
            <a:solidFill>
              <a:schemeClr val="tx1"/>
            </a:solidFill>
            <a:round/>
            <a:headEnd/>
            <a:tailEnd type="triangle" w="med" len="med"/>
          </a:ln>
        </p:spPr>
      </p:cxnSp>
      <p:cxnSp>
        <p:nvCxnSpPr>
          <p:cNvPr id="40" name="AutoShape 39"/>
          <p:cNvCxnSpPr>
            <a:cxnSpLocks noChangeShapeType="1"/>
            <a:stCxn id="18" idx="1"/>
            <a:endCxn id="16" idx="5"/>
          </p:cNvCxnSpPr>
          <p:nvPr/>
        </p:nvCxnSpPr>
        <p:spPr bwMode="auto">
          <a:xfrm flipH="1" flipV="1">
            <a:off x="1261111" y="3282019"/>
            <a:ext cx="834280" cy="545034"/>
          </a:xfrm>
          <a:prstGeom prst="straightConnector1">
            <a:avLst/>
          </a:prstGeom>
          <a:noFill/>
          <a:ln w="9525">
            <a:solidFill>
              <a:schemeClr val="tx1"/>
            </a:solidFill>
            <a:round/>
            <a:headEnd/>
            <a:tailEnd type="triangle" w="med" len="med"/>
          </a:ln>
        </p:spPr>
      </p:cxnSp>
      <p:cxnSp>
        <p:nvCxnSpPr>
          <p:cNvPr id="41" name="AutoShape 40"/>
          <p:cNvCxnSpPr>
            <a:cxnSpLocks noChangeShapeType="1"/>
            <a:stCxn id="11" idx="7"/>
            <a:endCxn id="17" idx="3"/>
          </p:cNvCxnSpPr>
          <p:nvPr/>
        </p:nvCxnSpPr>
        <p:spPr bwMode="auto">
          <a:xfrm flipV="1">
            <a:off x="890060" y="3282019"/>
            <a:ext cx="729266" cy="501314"/>
          </a:xfrm>
          <a:prstGeom prst="straightConnector1">
            <a:avLst/>
          </a:prstGeom>
          <a:noFill/>
          <a:ln w="9525">
            <a:solidFill>
              <a:schemeClr val="tx1"/>
            </a:solidFill>
            <a:round/>
            <a:headEnd/>
            <a:tailEnd type="triangle" w="med" len="med"/>
          </a:ln>
        </p:spPr>
      </p:cxnSp>
      <p:cxnSp>
        <p:nvCxnSpPr>
          <p:cNvPr id="42" name="AutoShape 41"/>
          <p:cNvCxnSpPr>
            <a:cxnSpLocks noChangeShapeType="1"/>
            <a:stCxn id="11" idx="0"/>
            <a:endCxn id="16" idx="3"/>
          </p:cNvCxnSpPr>
          <p:nvPr/>
        </p:nvCxnSpPr>
        <p:spPr bwMode="auto">
          <a:xfrm flipV="1">
            <a:off x="778044" y="3282019"/>
            <a:ext cx="259035" cy="462452"/>
          </a:xfrm>
          <a:prstGeom prst="straightConnector1">
            <a:avLst/>
          </a:prstGeom>
          <a:noFill/>
          <a:ln w="9525">
            <a:solidFill>
              <a:schemeClr val="tx1"/>
            </a:solidFill>
            <a:round/>
            <a:headEnd/>
            <a:tailEnd type="triangle" w="med" len="med"/>
          </a:ln>
        </p:spPr>
      </p:cxnSp>
      <p:cxnSp>
        <p:nvCxnSpPr>
          <p:cNvPr id="43" name="AutoShape 42"/>
          <p:cNvCxnSpPr>
            <a:cxnSpLocks noChangeShapeType="1"/>
            <a:stCxn id="10" idx="7"/>
            <a:endCxn id="18" idx="3"/>
          </p:cNvCxnSpPr>
          <p:nvPr/>
        </p:nvCxnSpPr>
        <p:spPr bwMode="auto">
          <a:xfrm flipV="1">
            <a:off x="1578487" y="4031075"/>
            <a:ext cx="516904" cy="369185"/>
          </a:xfrm>
          <a:prstGeom prst="straightConnector1">
            <a:avLst/>
          </a:prstGeom>
          <a:noFill/>
          <a:ln w="9525">
            <a:solidFill>
              <a:schemeClr val="tx1"/>
            </a:solidFill>
            <a:round/>
            <a:headEnd/>
            <a:tailEnd type="triangle" w="med" len="med"/>
          </a:ln>
        </p:spPr>
      </p:cxnSp>
      <p:cxnSp>
        <p:nvCxnSpPr>
          <p:cNvPr id="44" name="AutoShape 43"/>
          <p:cNvCxnSpPr>
            <a:cxnSpLocks noChangeShapeType="1"/>
            <a:stCxn id="13" idx="7"/>
            <a:endCxn id="10" idx="3"/>
          </p:cNvCxnSpPr>
          <p:nvPr/>
        </p:nvCxnSpPr>
        <p:spPr bwMode="auto">
          <a:xfrm flipV="1">
            <a:off x="996241" y="4604283"/>
            <a:ext cx="358216" cy="412904"/>
          </a:xfrm>
          <a:prstGeom prst="straightConnector1">
            <a:avLst/>
          </a:prstGeom>
          <a:noFill/>
          <a:ln w="25400">
            <a:solidFill>
              <a:srgbClr val="FF0000"/>
            </a:solidFill>
            <a:round/>
            <a:headEnd/>
            <a:tailEnd type="triangle" w="med" len="med"/>
          </a:ln>
        </p:spPr>
      </p:cxnSp>
      <p:cxnSp>
        <p:nvCxnSpPr>
          <p:cNvPr id="45" name="AutoShape 44"/>
          <p:cNvCxnSpPr>
            <a:cxnSpLocks noChangeShapeType="1"/>
            <a:stCxn id="8" idx="7"/>
            <a:endCxn id="12" idx="2"/>
          </p:cNvCxnSpPr>
          <p:nvPr/>
        </p:nvCxnSpPr>
        <p:spPr bwMode="auto">
          <a:xfrm flipV="1">
            <a:off x="413995" y="3885344"/>
            <a:ext cx="883287" cy="514916"/>
          </a:xfrm>
          <a:prstGeom prst="straightConnector1">
            <a:avLst/>
          </a:prstGeom>
          <a:noFill/>
          <a:ln w="9525">
            <a:solidFill>
              <a:schemeClr val="tx1"/>
            </a:solidFill>
            <a:round/>
            <a:headEnd/>
            <a:tailEnd type="triangle" w="med" len="med"/>
          </a:ln>
        </p:spPr>
      </p:cxnSp>
      <p:cxnSp>
        <p:nvCxnSpPr>
          <p:cNvPr id="46" name="AutoShape 45"/>
          <p:cNvCxnSpPr>
            <a:cxnSpLocks noChangeShapeType="1"/>
            <a:stCxn id="20" idx="1"/>
            <a:endCxn id="12" idx="6"/>
          </p:cNvCxnSpPr>
          <p:nvPr/>
        </p:nvCxnSpPr>
        <p:spPr bwMode="auto">
          <a:xfrm flipH="1" flipV="1">
            <a:off x="1625161" y="3885345"/>
            <a:ext cx="893594" cy="541427"/>
          </a:xfrm>
          <a:prstGeom prst="straightConnector1">
            <a:avLst/>
          </a:prstGeom>
          <a:noFill/>
          <a:ln w="9525">
            <a:solidFill>
              <a:schemeClr val="tx1"/>
            </a:solidFill>
            <a:round/>
            <a:headEnd/>
            <a:tailEnd type="triangle" w="med" len="med"/>
          </a:ln>
        </p:spPr>
      </p:cxnSp>
      <p:pic>
        <p:nvPicPr>
          <p:cNvPr id="48" name="Picture 1"/>
          <p:cNvPicPr>
            <a:picLocks noChangeAspect="1" noChangeArrowheads="1"/>
          </p:cNvPicPr>
          <p:nvPr/>
        </p:nvPicPr>
        <p:blipFill>
          <a:blip r:embed="rId3" cstate="print"/>
          <a:srcRect/>
          <a:stretch>
            <a:fillRect/>
          </a:stretch>
        </p:blipFill>
        <p:spPr bwMode="auto">
          <a:xfrm>
            <a:off x="1747062" y="510619"/>
            <a:ext cx="762000" cy="1011238"/>
          </a:xfrm>
          <a:prstGeom prst="rect">
            <a:avLst/>
          </a:prstGeom>
          <a:noFill/>
          <a:ln w="9525">
            <a:noFill/>
            <a:miter lim="800000"/>
            <a:headEnd/>
            <a:tailEnd/>
          </a:ln>
        </p:spPr>
      </p:pic>
      <p:sp>
        <p:nvSpPr>
          <p:cNvPr id="49" name="Oval 48"/>
          <p:cNvSpPr>
            <a:spLocks noChangeArrowheads="1"/>
          </p:cNvSpPr>
          <p:nvPr/>
        </p:nvSpPr>
        <p:spPr bwMode="auto">
          <a:xfrm>
            <a:off x="4917918" y="2471119"/>
            <a:ext cx="476066" cy="396389"/>
          </a:xfrm>
          <a:prstGeom prst="ellipse">
            <a:avLst/>
          </a:prstGeom>
          <a:solidFill>
            <a:schemeClr val="accent1"/>
          </a:solidFill>
          <a:ln w="28575">
            <a:solidFill>
              <a:schemeClr val="tx1"/>
            </a:solidFill>
            <a:round/>
            <a:headEnd/>
            <a:tailEnd/>
          </a:ln>
        </p:spPr>
        <p:txBody>
          <a:bodyPr wrap="none" anchor="ctr"/>
          <a:lstStyle/>
          <a:p>
            <a:endParaRPr lang="zh-TW" altLang="en-US">
              <a:latin typeface="Calibri" pitchFamily="34" charset="0"/>
            </a:endParaRPr>
          </a:p>
        </p:txBody>
      </p:sp>
      <p:sp>
        <p:nvSpPr>
          <p:cNvPr id="50" name="Oval 49"/>
          <p:cNvSpPr>
            <a:spLocks noChangeArrowheads="1"/>
          </p:cNvSpPr>
          <p:nvPr/>
        </p:nvSpPr>
        <p:spPr bwMode="auto">
          <a:xfrm>
            <a:off x="4044547" y="3396510"/>
            <a:ext cx="476066" cy="396389"/>
          </a:xfrm>
          <a:prstGeom prst="ellipse">
            <a:avLst/>
          </a:prstGeom>
          <a:solidFill>
            <a:schemeClr val="accent1"/>
          </a:solidFill>
          <a:ln w="28575">
            <a:solidFill>
              <a:schemeClr val="tx1"/>
            </a:solidFill>
            <a:round/>
            <a:headEnd/>
            <a:tailEnd/>
          </a:ln>
        </p:spPr>
        <p:txBody>
          <a:bodyPr wrap="none" anchor="ctr"/>
          <a:lstStyle/>
          <a:p>
            <a:endParaRPr lang="zh-TW" altLang="en-US">
              <a:latin typeface="Calibri" pitchFamily="34" charset="0"/>
            </a:endParaRPr>
          </a:p>
        </p:txBody>
      </p:sp>
      <p:sp>
        <p:nvSpPr>
          <p:cNvPr id="51" name="Oval 50"/>
          <p:cNvSpPr>
            <a:spLocks noChangeArrowheads="1"/>
          </p:cNvSpPr>
          <p:nvPr/>
        </p:nvSpPr>
        <p:spPr bwMode="auto">
          <a:xfrm>
            <a:off x="4917918" y="3396510"/>
            <a:ext cx="476066" cy="396389"/>
          </a:xfrm>
          <a:prstGeom prst="ellipse">
            <a:avLst/>
          </a:prstGeom>
          <a:solidFill>
            <a:schemeClr val="accent1"/>
          </a:solidFill>
          <a:ln w="28575">
            <a:solidFill>
              <a:schemeClr val="tx1"/>
            </a:solidFill>
            <a:round/>
            <a:headEnd/>
            <a:tailEnd/>
          </a:ln>
        </p:spPr>
        <p:txBody>
          <a:bodyPr wrap="none" anchor="ctr"/>
          <a:lstStyle/>
          <a:p>
            <a:endParaRPr lang="zh-TW" altLang="en-US">
              <a:latin typeface="Calibri" pitchFamily="34" charset="0"/>
            </a:endParaRPr>
          </a:p>
        </p:txBody>
      </p:sp>
      <p:sp>
        <p:nvSpPr>
          <p:cNvPr id="52" name="Oval 51"/>
          <p:cNvSpPr>
            <a:spLocks noChangeArrowheads="1"/>
          </p:cNvSpPr>
          <p:nvPr/>
        </p:nvSpPr>
        <p:spPr bwMode="auto">
          <a:xfrm>
            <a:off x="5791287" y="3396510"/>
            <a:ext cx="476066" cy="396389"/>
          </a:xfrm>
          <a:prstGeom prst="ellipse">
            <a:avLst/>
          </a:prstGeom>
          <a:solidFill>
            <a:schemeClr val="accent1"/>
          </a:solidFill>
          <a:ln w="28575">
            <a:solidFill>
              <a:schemeClr val="tx1"/>
            </a:solidFill>
            <a:round/>
            <a:headEnd/>
            <a:tailEnd/>
          </a:ln>
        </p:spPr>
        <p:txBody>
          <a:bodyPr wrap="none" anchor="ctr"/>
          <a:lstStyle/>
          <a:p>
            <a:endParaRPr lang="zh-TW" altLang="en-US">
              <a:latin typeface="Calibri" pitchFamily="34" charset="0"/>
            </a:endParaRPr>
          </a:p>
        </p:txBody>
      </p:sp>
      <p:cxnSp>
        <p:nvCxnSpPr>
          <p:cNvPr id="53" name="AutoShape 20"/>
          <p:cNvCxnSpPr>
            <a:cxnSpLocks noChangeShapeType="1"/>
            <a:stCxn id="51" idx="0"/>
            <a:endCxn id="49" idx="4"/>
          </p:cNvCxnSpPr>
          <p:nvPr/>
        </p:nvCxnSpPr>
        <p:spPr bwMode="auto">
          <a:xfrm flipV="1">
            <a:off x="5155950" y="2880624"/>
            <a:ext cx="0" cy="502772"/>
          </a:xfrm>
          <a:prstGeom prst="straightConnector1">
            <a:avLst/>
          </a:prstGeom>
          <a:noFill/>
          <a:ln w="9525">
            <a:solidFill>
              <a:schemeClr val="tx1"/>
            </a:solidFill>
            <a:round/>
            <a:headEnd/>
            <a:tailEnd type="triangle" w="med" len="med"/>
          </a:ln>
        </p:spPr>
      </p:cxnSp>
      <p:cxnSp>
        <p:nvCxnSpPr>
          <p:cNvPr id="54" name="AutoShape 33"/>
          <p:cNvCxnSpPr>
            <a:cxnSpLocks noChangeShapeType="1"/>
            <a:stCxn id="52" idx="1"/>
            <a:endCxn id="49" idx="5"/>
          </p:cNvCxnSpPr>
          <p:nvPr/>
        </p:nvCxnSpPr>
        <p:spPr bwMode="auto">
          <a:xfrm flipH="1" flipV="1">
            <a:off x="5323972" y="2822331"/>
            <a:ext cx="537323" cy="619356"/>
          </a:xfrm>
          <a:prstGeom prst="straightConnector1">
            <a:avLst/>
          </a:prstGeom>
          <a:noFill/>
          <a:ln w="9525">
            <a:solidFill>
              <a:schemeClr val="tx1"/>
            </a:solidFill>
            <a:round/>
            <a:headEnd/>
            <a:tailEnd type="triangle" w="med" len="med"/>
          </a:ln>
        </p:spPr>
      </p:cxnSp>
      <p:cxnSp>
        <p:nvCxnSpPr>
          <p:cNvPr id="55" name="AutoShape 43"/>
          <p:cNvCxnSpPr>
            <a:cxnSpLocks noChangeShapeType="1"/>
            <a:stCxn id="50" idx="7"/>
            <a:endCxn id="49" idx="3"/>
          </p:cNvCxnSpPr>
          <p:nvPr/>
        </p:nvCxnSpPr>
        <p:spPr bwMode="auto">
          <a:xfrm flipV="1">
            <a:off x="4450603" y="2822331"/>
            <a:ext cx="537324" cy="619356"/>
          </a:xfrm>
          <a:prstGeom prst="straightConnector1">
            <a:avLst/>
          </a:prstGeom>
          <a:noFill/>
          <a:ln w="9525">
            <a:solidFill>
              <a:schemeClr val="tx1"/>
            </a:solidFill>
            <a:round/>
            <a:headEnd/>
            <a:tailEnd type="triangle" w="med" len="med"/>
          </a:ln>
        </p:spPr>
      </p:cxnSp>
      <p:sp>
        <p:nvSpPr>
          <p:cNvPr id="56" name="TextBox 55"/>
          <p:cNvSpPr txBox="1"/>
          <p:nvPr/>
        </p:nvSpPr>
        <p:spPr>
          <a:xfrm>
            <a:off x="4080217" y="3776228"/>
            <a:ext cx="381836" cy="400110"/>
          </a:xfrm>
          <a:prstGeom prst="rect">
            <a:avLst/>
          </a:prstGeom>
          <a:noFill/>
        </p:spPr>
        <p:txBody>
          <a:bodyPr wrap="none" rtlCol="0">
            <a:spAutoFit/>
          </a:bodyPr>
          <a:lstStyle/>
          <a:p>
            <a:pPr algn="ctr"/>
            <a:r>
              <a:rPr lang="en-US" sz="2000" dirty="0"/>
              <a:t>x</a:t>
            </a:r>
            <a:r>
              <a:rPr lang="en-US" sz="2000" baseline="-25000" dirty="0"/>
              <a:t>1</a:t>
            </a:r>
          </a:p>
        </p:txBody>
      </p:sp>
      <p:sp>
        <p:nvSpPr>
          <p:cNvPr id="57" name="TextBox 56"/>
          <p:cNvSpPr txBox="1"/>
          <p:nvPr/>
        </p:nvSpPr>
        <p:spPr>
          <a:xfrm>
            <a:off x="4962243" y="3776228"/>
            <a:ext cx="381836" cy="400110"/>
          </a:xfrm>
          <a:prstGeom prst="rect">
            <a:avLst/>
          </a:prstGeom>
          <a:noFill/>
        </p:spPr>
        <p:txBody>
          <a:bodyPr wrap="none" rtlCol="0">
            <a:spAutoFit/>
          </a:bodyPr>
          <a:lstStyle/>
          <a:p>
            <a:pPr algn="ctr"/>
            <a:r>
              <a:rPr lang="en-US" sz="2000" dirty="0"/>
              <a:t>x</a:t>
            </a:r>
            <a:r>
              <a:rPr lang="en-US" sz="2000" baseline="-25000" dirty="0"/>
              <a:t>2</a:t>
            </a:r>
          </a:p>
        </p:txBody>
      </p:sp>
      <p:sp>
        <p:nvSpPr>
          <p:cNvPr id="58" name="TextBox 57"/>
          <p:cNvSpPr txBox="1"/>
          <p:nvPr/>
        </p:nvSpPr>
        <p:spPr>
          <a:xfrm>
            <a:off x="5853234" y="3776228"/>
            <a:ext cx="381836" cy="400110"/>
          </a:xfrm>
          <a:prstGeom prst="rect">
            <a:avLst/>
          </a:prstGeom>
          <a:noFill/>
        </p:spPr>
        <p:txBody>
          <a:bodyPr wrap="none" rtlCol="0">
            <a:spAutoFit/>
          </a:bodyPr>
          <a:lstStyle/>
          <a:p>
            <a:pPr algn="ctr"/>
            <a:r>
              <a:rPr lang="en-US" sz="2000" dirty="0"/>
              <a:t>x</a:t>
            </a:r>
            <a:r>
              <a:rPr lang="en-US" sz="2000" baseline="-25000" dirty="0"/>
              <a:t>3</a:t>
            </a:r>
          </a:p>
        </p:txBody>
      </p:sp>
      <p:sp>
        <p:nvSpPr>
          <p:cNvPr id="59" name="TextBox 58"/>
          <p:cNvSpPr txBox="1"/>
          <p:nvPr/>
        </p:nvSpPr>
        <p:spPr>
          <a:xfrm>
            <a:off x="4229206" y="2831159"/>
            <a:ext cx="453970" cy="400110"/>
          </a:xfrm>
          <a:prstGeom prst="rect">
            <a:avLst/>
          </a:prstGeom>
          <a:noFill/>
        </p:spPr>
        <p:txBody>
          <a:bodyPr wrap="none" rtlCol="0">
            <a:spAutoFit/>
          </a:bodyPr>
          <a:lstStyle/>
          <a:p>
            <a:r>
              <a:rPr lang="en-US" sz="2000" dirty="0"/>
              <a:t>w</a:t>
            </a:r>
            <a:r>
              <a:rPr lang="en-US" sz="2000" baseline="-25000" dirty="0"/>
              <a:t>1</a:t>
            </a:r>
          </a:p>
        </p:txBody>
      </p:sp>
      <p:sp>
        <p:nvSpPr>
          <p:cNvPr id="61" name="TextBox 60"/>
          <p:cNvSpPr txBox="1"/>
          <p:nvPr/>
        </p:nvSpPr>
        <p:spPr>
          <a:xfrm>
            <a:off x="4769122" y="2903167"/>
            <a:ext cx="453970" cy="400110"/>
          </a:xfrm>
          <a:prstGeom prst="rect">
            <a:avLst/>
          </a:prstGeom>
          <a:noFill/>
        </p:spPr>
        <p:txBody>
          <a:bodyPr wrap="none" rtlCol="0">
            <a:spAutoFit/>
          </a:bodyPr>
          <a:lstStyle/>
          <a:p>
            <a:r>
              <a:rPr lang="en-US" sz="2000" dirty="0"/>
              <a:t>w</a:t>
            </a:r>
            <a:r>
              <a:rPr lang="en-US" sz="2000" baseline="-25000" dirty="0"/>
              <a:t>2</a:t>
            </a:r>
          </a:p>
        </p:txBody>
      </p:sp>
      <p:sp>
        <p:nvSpPr>
          <p:cNvPr id="62" name="TextBox 61"/>
          <p:cNvSpPr txBox="1"/>
          <p:nvPr/>
        </p:nvSpPr>
        <p:spPr>
          <a:xfrm>
            <a:off x="5552245" y="2836202"/>
            <a:ext cx="453970" cy="400110"/>
          </a:xfrm>
          <a:prstGeom prst="rect">
            <a:avLst/>
          </a:prstGeom>
          <a:noFill/>
        </p:spPr>
        <p:txBody>
          <a:bodyPr wrap="none" rtlCol="0">
            <a:spAutoFit/>
          </a:bodyPr>
          <a:lstStyle/>
          <a:p>
            <a:r>
              <a:rPr lang="en-US" sz="2000" dirty="0"/>
              <a:t>w</a:t>
            </a:r>
            <a:r>
              <a:rPr lang="en-US" sz="2000" baseline="-25000" dirty="0"/>
              <a:t>3</a:t>
            </a:r>
          </a:p>
        </p:txBody>
      </p:sp>
      <p:sp>
        <p:nvSpPr>
          <p:cNvPr id="63" name="TextBox 62"/>
          <p:cNvSpPr txBox="1"/>
          <p:nvPr/>
        </p:nvSpPr>
        <p:spPr>
          <a:xfrm>
            <a:off x="4899200" y="1751039"/>
            <a:ext cx="572593" cy="400110"/>
          </a:xfrm>
          <a:prstGeom prst="rect">
            <a:avLst/>
          </a:prstGeom>
          <a:noFill/>
        </p:spPr>
        <p:txBody>
          <a:bodyPr wrap="none" rtlCol="0">
            <a:spAutoFit/>
          </a:bodyPr>
          <a:lstStyle/>
          <a:p>
            <a:r>
              <a:rPr lang="en-US" sz="2000" dirty="0"/>
              <a:t>g(x)</a:t>
            </a:r>
          </a:p>
        </p:txBody>
      </p:sp>
      <p:cxnSp>
        <p:nvCxnSpPr>
          <p:cNvPr id="64" name="AutoShape 20"/>
          <p:cNvCxnSpPr>
            <a:cxnSpLocks noChangeShapeType="1"/>
          </p:cNvCxnSpPr>
          <p:nvPr/>
        </p:nvCxnSpPr>
        <p:spPr bwMode="auto">
          <a:xfrm flipV="1">
            <a:off x="5169302" y="2130293"/>
            <a:ext cx="0" cy="288000"/>
          </a:xfrm>
          <a:prstGeom prst="straightConnector1">
            <a:avLst/>
          </a:prstGeom>
          <a:noFill/>
          <a:ln w="9525">
            <a:solidFill>
              <a:schemeClr val="tx1"/>
            </a:solidFill>
            <a:round/>
            <a:headEnd/>
            <a:tailEnd type="triangle" w="med" len="med"/>
          </a:ln>
        </p:spPr>
      </p:cxnSp>
      <p:pic>
        <p:nvPicPr>
          <p:cNvPr id="186370" name="Picture 2"/>
          <p:cNvPicPr>
            <a:picLocks noChangeAspect="1" noChangeArrowheads="1"/>
          </p:cNvPicPr>
          <p:nvPr/>
        </p:nvPicPr>
        <p:blipFill>
          <a:blip r:embed="rId4" cstate="print"/>
          <a:srcRect/>
          <a:stretch>
            <a:fillRect/>
          </a:stretch>
        </p:blipFill>
        <p:spPr bwMode="auto">
          <a:xfrm>
            <a:off x="3494900" y="4166037"/>
            <a:ext cx="3312368" cy="753354"/>
          </a:xfrm>
          <a:prstGeom prst="rect">
            <a:avLst/>
          </a:prstGeom>
          <a:noFill/>
          <a:ln w="9525">
            <a:noFill/>
            <a:miter lim="800000"/>
            <a:headEnd/>
            <a:tailEnd/>
          </a:ln>
        </p:spPr>
      </p:pic>
      <p:sp>
        <p:nvSpPr>
          <p:cNvPr id="67" name="TextBox 66"/>
          <p:cNvSpPr txBox="1"/>
          <p:nvPr/>
        </p:nvSpPr>
        <p:spPr>
          <a:xfrm>
            <a:off x="7491488" y="3695255"/>
            <a:ext cx="709233" cy="369332"/>
          </a:xfrm>
          <a:prstGeom prst="rect">
            <a:avLst/>
          </a:prstGeom>
          <a:noFill/>
        </p:spPr>
        <p:txBody>
          <a:bodyPr wrap="none" rtlCol="0">
            <a:spAutoFit/>
          </a:bodyPr>
          <a:lstStyle/>
          <a:p>
            <a:r>
              <a:rPr lang="en-US" i="1" dirty="0"/>
              <a:t>f</a:t>
            </a:r>
            <a:r>
              <a:rPr lang="en-US" dirty="0"/>
              <a:t>(</a:t>
            </a:r>
            <a:r>
              <a:rPr lang="en-US" i="1" dirty="0"/>
              <a:t>net</a:t>
            </a:r>
            <a:r>
              <a:rPr lang="en-US" dirty="0"/>
              <a:t>)</a:t>
            </a:r>
          </a:p>
        </p:txBody>
      </p:sp>
      <p:pic>
        <p:nvPicPr>
          <p:cNvPr id="186373" name="Picture 5"/>
          <p:cNvPicPr>
            <a:picLocks noChangeAspect="1" noChangeArrowheads="1"/>
          </p:cNvPicPr>
          <p:nvPr/>
        </p:nvPicPr>
        <p:blipFill>
          <a:blip r:embed="rId5" cstate="print"/>
          <a:srcRect/>
          <a:stretch>
            <a:fillRect/>
          </a:stretch>
        </p:blipFill>
        <p:spPr bwMode="auto">
          <a:xfrm>
            <a:off x="6735260" y="2276030"/>
            <a:ext cx="2133600" cy="1419225"/>
          </a:xfrm>
          <a:prstGeom prst="rect">
            <a:avLst/>
          </a:prstGeom>
          <a:noFill/>
          <a:ln w="9525">
            <a:noFill/>
            <a:miter lim="800000"/>
            <a:headEnd/>
            <a:tailEnd/>
          </a:ln>
        </p:spPr>
      </p:pic>
      <p:pic>
        <p:nvPicPr>
          <p:cNvPr id="186374" name="Picture 6"/>
          <p:cNvPicPr>
            <a:picLocks noChangeAspect="1" noChangeArrowheads="1"/>
          </p:cNvPicPr>
          <p:nvPr/>
        </p:nvPicPr>
        <p:blipFill>
          <a:blip r:embed="rId6" cstate="print"/>
          <a:srcRect/>
          <a:stretch>
            <a:fillRect/>
          </a:stretch>
        </p:blipFill>
        <p:spPr bwMode="auto">
          <a:xfrm>
            <a:off x="3494900" y="5135415"/>
            <a:ext cx="1912828" cy="1440160"/>
          </a:xfrm>
          <a:prstGeom prst="rect">
            <a:avLst/>
          </a:prstGeom>
          <a:noFill/>
          <a:ln w="9525">
            <a:noFill/>
            <a:miter lim="800000"/>
            <a:headEnd/>
            <a:tailEnd/>
          </a:ln>
        </p:spPr>
      </p:pic>
      <p:pic>
        <p:nvPicPr>
          <p:cNvPr id="186375" name="Picture 7"/>
          <p:cNvPicPr>
            <a:picLocks noChangeAspect="1" noChangeArrowheads="1"/>
          </p:cNvPicPr>
          <p:nvPr/>
        </p:nvPicPr>
        <p:blipFill>
          <a:blip r:embed="rId7" cstate="print"/>
          <a:srcRect/>
          <a:stretch>
            <a:fillRect/>
          </a:stretch>
        </p:blipFill>
        <p:spPr bwMode="auto">
          <a:xfrm>
            <a:off x="5479736" y="5114640"/>
            <a:ext cx="2344101" cy="1460936"/>
          </a:xfrm>
          <a:prstGeom prst="rect">
            <a:avLst/>
          </a:prstGeom>
          <a:noFill/>
          <a:ln w="9525">
            <a:noFill/>
            <a:miter lim="800000"/>
            <a:headEnd/>
            <a:tailEnd/>
          </a:ln>
        </p:spPr>
      </p:pic>
      <p:sp>
        <p:nvSpPr>
          <p:cNvPr id="72" name="TextBox 71"/>
          <p:cNvSpPr txBox="1"/>
          <p:nvPr/>
        </p:nvSpPr>
        <p:spPr>
          <a:xfrm>
            <a:off x="985122" y="934848"/>
            <a:ext cx="761940" cy="338554"/>
          </a:xfrm>
          <a:prstGeom prst="rect">
            <a:avLst/>
          </a:prstGeom>
          <a:noFill/>
        </p:spPr>
        <p:txBody>
          <a:bodyPr wrap="none" rtlCol="0">
            <a:spAutoFit/>
          </a:bodyPr>
          <a:lstStyle/>
          <a:p>
            <a:r>
              <a:rPr lang="en-US" sz="1600" i="1" dirty="0"/>
              <a:t>Nature</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Right Arrow 125"/>
          <p:cNvSpPr/>
          <p:nvPr/>
        </p:nvSpPr>
        <p:spPr>
          <a:xfrm>
            <a:off x="611560" y="1412776"/>
            <a:ext cx="7920880" cy="360040"/>
          </a:xfrm>
          <a:prstGeom prst="rightArrow">
            <a:avLst/>
          </a:prstGeom>
          <a:ln>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08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27" name="Straight Arrow Connector 126"/>
          <p:cNvCxnSpPr/>
          <p:nvPr/>
        </p:nvCxnSpPr>
        <p:spPr>
          <a:xfrm>
            <a:off x="755650" y="908050"/>
            <a:ext cx="0" cy="504825"/>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28" name="TextBox 127"/>
          <p:cNvSpPr txBox="1">
            <a:spLocks noChangeArrowheads="1"/>
          </p:cNvSpPr>
          <p:nvPr/>
        </p:nvSpPr>
        <p:spPr bwMode="auto">
          <a:xfrm>
            <a:off x="107950" y="306388"/>
            <a:ext cx="1625600" cy="585787"/>
          </a:xfrm>
          <a:prstGeom prst="rect">
            <a:avLst/>
          </a:prstGeom>
          <a:noFill/>
          <a:ln w="9525">
            <a:noFill/>
            <a:miter lim="800000"/>
            <a:headEnd/>
            <a:tailEnd/>
          </a:ln>
        </p:spPr>
        <p:txBody>
          <a:bodyPr wrap="none">
            <a:spAutoFit/>
          </a:bodyPr>
          <a:lstStyle/>
          <a:p>
            <a:r>
              <a:rPr lang="en-US" sz="1600">
                <a:latin typeface="Calibri" pitchFamily="34" charset="0"/>
              </a:rPr>
              <a:t>Neural network</a:t>
            </a:r>
          </a:p>
          <a:p>
            <a:r>
              <a:rPr lang="en-US" sz="1600">
                <a:latin typeface="Calibri" pitchFamily="34" charset="0"/>
              </a:rPr>
              <a:t>Back propagation</a:t>
            </a:r>
          </a:p>
        </p:txBody>
      </p:sp>
      <p:sp>
        <p:nvSpPr>
          <p:cNvPr id="129" name="TextBox 128"/>
          <p:cNvSpPr txBox="1">
            <a:spLocks noChangeArrowheads="1"/>
          </p:cNvSpPr>
          <p:nvPr/>
        </p:nvSpPr>
        <p:spPr bwMode="auto">
          <a:xfrm>
            <a:off x="423863" y="1773238"/>
            <a:ext cx="652462" cy="368300"/>
          </a:xfrm>
          <a:prstGeom prst="rect">
            <a:avLst/>
          </a:prstGeom>
          <a:noFill/>
          <a:ln w="9525">
            <a:noFill/>
            <a:miter lim="800000"/>
            <a:headEnd/>
            <a:tailEnd/>
          </a:ln>
        </p:spPr>
        <p:txBody>
          <a:bodyPr wrap="none">
            <a:spAutoFit/>
          </a:bodyPr>
          <a:lstStyle/>
          <a:p>
            <a:r>
              <a:rPr lang="en-US">
                <a:latin typeface="Calibri" pitchFamily="34" charset="0"/>
              </a:rPr>
              <a:t>1986</a:t>
            </a:r>
          </a:p>
        </p:txBody>
      </p:sp>
      <p:grpSp>
        <p:nvGrpSpPr>
          <p:cNvPr id="130" name="Group 6"/>
          <p:cNvGrpSpPr>
            <a:grpSpLocks/>
          </p:cNvGrpSpPr>
          <p:nvPr/>
        </p:nvGrpSpPr>
        <p:grpSpPr bwMode="auto">
          <a:xfrm>
            <a:off x="68263" y="3141663"/>
            <a:ext cx="2646362" cy="2203450"/>
            <a:chOff x="2916238" y="2709863"/>
            <a:chExt cx="3600450" cy="3600450"/>
          </a:xfrm>
        </p:grpSpPr>
        <p:sp>
          <p:nvSpPr>
            <p:cNvPr id="131" name="Oval 7"/>
            <p:cNvSpPr>
              <a:spLocks noChangeArrowheads="1"/>
            </p:cNvSpPr>
            <p:nvPr/>
          </p:nvSpPr>
          <p:spPr bwMode="auto">
            <a:xfrm>
              <a:off x="2916238" y="4870450"/>
              <a:ext cx="431800" cy="431800"/>
            </a:xfrm>
            <a:prstGeom prst="ellipse">
              <a:avLst/>
            </a:prstGeom>
            <a:solidFill>
              <a:schemeClr val="accent1"/>
            </a:solidFill>
            <a:ln w="28575">
              <a:solidFill>
                <a:schemeClr val="tx1"/>
              </a:solidFill>
              <a:round/>
              <a:headEnd/>
              <a:tailEnd/>
            </a:ln>
          </p:spPr>
          <p:txBody>
            <a:bodyPr wrap="none" anchor="ctr"/>
            <a:lstStyle/>
            <a:p>
              <a:endParaRPr lang="zh-TW" altLang="en-US">
                <a:latin typeface="Calibri" pitchFamily="34" charset="0"/>
              </a:endParaRPr>
            </a:p>
          </p:txBody>
        </p:sp>
        <p:sp>
          <p:nvSpPr>
            <p:cNvPr id="140" name="Oval 8"/>
            <p:cNvSpPr>
              <a:spLocks noChangeArrowheads="1"/>
            </p:cNvSpPr>
            <p:nvPr/>
          </p:nvSpPr>
          <p:spPr bwMode="auto">
            <a:xfrm>
              <a:off x="3708400" y="4870450"/>
              <a:ext cx="431800" cy="431800"/>
            </a:xfrm>
            <a:prstGeom prst="ellipse">
              <a:avLst/>
            </a:prstGeom>
            <a:solidFill>
              <a:schemeClr val="accent1"/>
            </a:solidFill>
            <a:ln w="28575">
              <a:solidFill>
                <a:schemeClr val="tx1"/>
              </a:solidFill>
              <a:round/>
              <a:headEnd/>
              <a:tailEnd/>
            </a:ln>
          </p:spPr>
          <p:txBody>
            <a:bodyPr wrap="none" anchor="ctr"/>
            <a:lstStyle/>
            <a:p>
              <a:endParaRPr lang="zh-TW" altLang="en-US">
                <a:latin typeface="Calibri" pitchFamily="34" charset="0"/>
              </a:endParaRPr>
            </a:p>
          </p:txBody>
        </p:sp>
        <p:sp>
          <p:nvSpPr>
            <p:cNvPr id="141" name="Oval 9"/>
            <p:cNvSpPr>
              <a:spLocks noChangeArrowheads="1"/>
            </p:cNvSpPr>
            <p:nvPr/>
          </p:nvSpPr>
          <p:spPr bwMode="auto">
            <a:xfrm>
              <a:off x="4500563" y="4870450"/>
              <a:ext cx="431800" cy="431800"/>
            </a:xfrm>
            <a:prstGeom prst="ellipse">
              <a:avLst/>
            </a:prstGeom>
            <a:solidFill>
              <a:schemeClr val="accent1"/>
            </a:solidFill>
            <a:ln w="28575">
              <a:solidFill>
                <a:schemeClr val="tx1"/>
              </a:solidFill>
              <a:round/>
              <a:headEnd/>
              <a:tailEnd/>
            </a:ln>
          </p:spPr>
          <p:txBody>
            <a:bodyPr wrap="none" anchor="ctr"/>
            <a:lstStyle/>
            <a:p>
              <a:endParaRPr lang="zh-TW" altLang="en-US">
                <a:latin typeface="Calibri" pitchFamily="34" charset="0"/>
              </a:endParaRPr>
            </a:p>
          </p:txBody>
        </p:sp>
        <p:sp>
          <p:nvSpPr>
            <p:cNvPr id="142" name="Oval 10"/>
            <p:cNvSpPr>
              <a:spLocks noChangeArrowheads="1"/>
            </p:cNvSpPr>
            <p:nvPr/>
          </p:nvSpPr>
          <p:spPr bwMode="auto">
            <a:xfrm>
              <a:off x="3563938" y="3862388"/>
              <a:ext cx="431800" cy="431800"/>
            </a:xfrm>
            <a:prstGeom prst="ellipse">
              <a:avLst/>
            </a:prstGeom>
            <a:solidFill>
              <a:schemeClr val="accent1"/>
            </a:solidFill>
            <a:ln w="28575">
              <a:solidFill>
                <a:schemeClr val="tx1"/>
              </a:solidFill>
              <a:round/>
              <a:headEnd/>
              <a:tailEnd/>
            </a:ln>
          </p:spPr>
          <p:txBody>
            <a:bodyPr wrap="none" anchor="ctr"/>
            <a:lstStyle/>
            <a:p>
              <a:endParaRPr lang="zh-TW" altLang="en-US">
                <a:latin typeface="Calibri" pitchFamily="34" charset="0"/>
              </a:endParaRPr>
            </a:p>
          </p:txBody>
        </p:sp>
        <p:sp>
          <p:nvSpPr>
            <p:cNvPr id="146" name="Oval 11"/>
            <p:cNvSpPr>
              <a:spLocks noChangeArrowheads="1"/>
            </p:cNvSpPr>
            <p:nvPr/>
          </p:nvSpPr>
          <p:spPr bwMode="auto">
            <a:xfrm>
              <a:off x="4500563" y="3862388"/>
              <a:ext cx="431800" cy="431800"/>
            </a:xfrm>
            <a:prstGeom prst="ellipse">
              <a:avLst/>
            </a:prstGeom>
            <a:solidFill>
              <a:schemeClr val="accent1"/>
            </a:solidFill>
            <a:ln w="28575">
              <a:solidFill>
                <a:schemeClr val="tx1"/>
              </a:solidFill>
              <a:round/>
              <a:headEnd/>
              <a:tailEnd/>
            </a:ln>
          </p:spPr>
          <p:txBody>
            <a:bodyPr wrap="none" anchor="ctr"/>
            <a:lstStyle/>
            <a:p>
              <a:endParaRPr lang="zh-TW" altLang="en-US">
                <a:latin typeface="Calibri" pitchFamily="34" charset="0"/>
              </a:endParaRPr>
            </a:p>
          </p:txBody>
        </p:sp>
        <p:sp>
          <p:nvSpPr>
            <p:cNvPr id="147" name="Oval 12"/>
            <p:cNvSpPr>
              <a:spLocks noChangeArrowheads="1"/>
            </p:cNvSpPr>
            <p:nvPr/>
          </p:nvSpPr>
          <p:spPr bwMode="auto">
            <a:xfrm>
              <a:off x="3708400" y="5878513"/>
              <a:ext cx="431800" cy="431800"/>
            </a:xfrm>
            <a:prstGeom prst="ellipse">
              <a:avLst/>
            </a:prstGeom>
            <a:solidFill>
              <a:schemeClr val="accent1"/>
            </a:solidFill>
            <a:ln w="28575">
              <a:solidFill>
                <a:schemeClr val="tx1"/>
              </a:solidFill>
              <a:round/>
              <a:headEnd/>
              <a:tailEnd/>
            </a:ln>
          </p:spPr>
          <p:txBody>
            <a:bodyPr wrap="none" anchor="ctr"/>
            <a:lstStyle/>
            <a:p>
              <a:endParaRPr lang="zh-TW" altLang="en-US">
                <a:latin typeface="Calibri" pitchFamily="34" charset="0"/>
              </a:endParaRPr>
            </a:p>
          </p:txBody>
        </p:sp>
        <p:sp>
          <p:nvSpPr>
            <p:cNvPr id="148" name="Oval 13"/>
            <p:cNvSpPr>
              <a:spLocks noChangeArrowheads="1"/>
            </p:cNvSpPr>
            <p:nvPr/>
          </p:nvSpPr>
          <p:spPr bwMode="auto">
            <a:xfrm>
              <a:off x="4500563" y="5878513"/>
              <a:ext cx="431800" cy="431800"/>
            </a:xfrm>
            <a:prstGeom prst="ellipse">
              <a:avLst/>
            </a:prstGeom>
            <a:solidFill>
              <a:schemeClr val="accent1"/>
            </a:solidFill>
            <a:ln w="28575">
              <a:solidFill>
                <a:schemeClr val="tx1"/>
              </a:solidFill>
              <a:round/>
              <a:headEnd/>
              <a:tailEnd/>
            </a:ln>
          </p:spPr>
          <p:txBody>
            <a:bodyPr wrap="none" anchor="ctr"/>
            <a:lstStyle/>
            <a:p>
              <a:endParaRPr lang="zh-TW" altLang="en-US">
                <a:latin typeface="Calibri" pitchFamily="34" charset="0"/>
              </a:endParaRPr>
            </a:p>
          </p:txBody>
        </p:sp>
        <p:sp>
          <p:nvSpPr>
            <p:cNvPr id="149" name="Oval 14"/>
            <p:cNvSpPr>
              <a:spLocks noChangeArrowheads="1"/>
            </p:cNvSpPr>
            <p:nvPr/>
          </p:nvSpPr>
          <p:spPr bwMode="auto">
            <a:xfrm>
              <a:off x="5292725" y="5878513"/>
              <a:ext cx="431800" cy="431800"/>
            </a:xfrm>
            <a:prstGeom prst="ellipse">
              <a:avLst/>
            </a:prstGeom>
            <a:solidFill>
              <a:schemeClr val="accent1"/>
            </a:solidFill>
            <a:ln w="28575">
              <a:solidFill>
                <a:schemeClr val="tx1"/>
              </a:solidFill>
              <a:round/>
              <a:headEnd/>
              <a:tailEnd/>
            </a:ln>
          </p:spPr>
          <p:txBody>
            <a:bodyPr wrap="none" anchor="ctr"/>
            <a:lstStyle/>
            <a:p>
              <a:endParaRPr lang="zh-TW" altLang="en-US">
                <a:latin typeface="Calibri" pitchFamily="34" charset="0"/>
              </a:endParaRPr>
            </a:p>
          </p:txBody>
        </p:sp>
        <p:sp>
          <p:nvSpPr>
            <p:cNvPr id="150" name="Oval 15"/>
            <p:cNvSpPr>
              <a:spLocks noChangeArrowheads="1"/>
            </p:cNvSpPr>
            <p:nvPr/>
          </p:nvSpPr>
          <p:spPr bwMode="auto">
            <a:xfrm>
              <a:off x="4068763" y="2709863"/>
              <a:ext cx="431800" cy="431800"/>
            </a:xfrm>
            <a:prstGeom prst="ellipse">
              <a:avLst/>
            </a:prstGeom>
            <a:solidFill>
              <a:schemeClr val="accent1"/>
            </a:solidFill>
            <a:ln w="28575">
              <a:solidFill>
                <a:schemeClr val="tx1"/>
              </a:solidFill>
              <a:round/>
              <a:headEnd/>
              <a:tailEnd/>
            </a:ln>
          </p:spPr>
          <p:txBody>
            <a:bodyPr wrap="none" anchor="ctr"/>
            <a:lstStyle/>
            <a:p>
              <a:endParaRPr lang="zh-TW" altLang="en-US">
                <a:latin typeface="Calibri" pitchFamily="34" charset="0"/>
              </a:endParaRPr>
            </a:p>
          </p:txBody>
        </p:sp>
        <p:sp>
          <p:nvSpPr>
            <p:cNvPr id="151" name="Oval 16"/>
            <p:cNvSpPr>
              <a:spLocks noChangeArrowheads="1"/>
            </p:cNvSpPr>
            <p:nvPr/>
          </p:nvSpPr>
          <p:spPr bwMode="auto">
            <a:xfrm>
              <a:off x="4860925" y="2709863"/>
              <a:ext cx="431800" cy="431800"/>
            </a:xfrm>
            <a:prstGeom prst="ellipse">
              <a:avLst/>
            </a:prstGeom>
            <a:solidFill>
              <a:schemeClr val="accent1"/>
            </a:solidFill>
            <a:ln w="28575">
              <a:solidFill>
                <a:schemeClr val="tx1"/>
              </a:solidFill>
              <a:round/>
              <a:headEnd/>
              <a:tailEnd/>
            </a:ln>
          </p:spPr>
          <p:txBody>
            <a:bodyPr wrap="none" anchor="ctr"/>
            <a:lstStyle/>
            <a:p>
              <a:endParaRPr lang="zh-TW" altLang="en-US">
                <a:latin typeface="Calibri" pitchFamily="34" charset="0"/>
              </a:endParaRPr>
            </a:p>
          </p:txBody>
        </p:sp>
        <p:sp>
          <p:nvSpPr>
            <p:cNvPr id="152" name="Oval 17"/>
            <p:cNvSpPr>
              <a:spLocks noChangeArrowheads="1"/>
            </p:cNvSpPr>
            <p:nvPr/>
          </p:nvSpPr>
          <p:spPr bwMode="auto">
            <a:xfrm>
              <a:off x="5508625" y="3933825"/>
              <a:ext cx="431800" cy="431800"/>
            </a:xfrm>
            <a:prstGeom prst="ellipse">
              <a:avLst/>
            </a:prstGeom>
            <a:solidFill>
              <a:schemeClr val="accent1"/>
            </a:solidFill>
            <a:ln w="28575">
              <a:solidFill>
                <a:schemeClr val="tx1"/>
              </a:solidFill>
              <a:round/>
              <a:headEnd/>
              <a:tailEnd/>
            </a:ln>
          </p:spPr>
          <p:txBody>
            <a:bodyPr wrap="none" anchor="ctr"/>
            <a:lstStyle/>
            <a:p>
              <a:endParaRPr lang="zh-TW" altLang="en-US">
                <a:latin typeface="Calibri" pitchFamily="34" charset="0"/>
              </a:endParaRPr>
            </a:p>
          </p:txBody>
        </p:sp>
        <p:sp>
          <p:nvSpPr>
            <p:cNvPr id="153" name="Oval 18"/>
            <p:cNvSpPr>
              <a:spLocks noChangeArrowheads="1"/>
            </p:cNvSpPr>
            <p:nvPr/>
          </p:nvSpPr>
          <p:spPr bwMode="auto">
            <a:xfrm>
              <a:off x="5292725" y="4870450"/>
              <a:ext cx="431800" cy="431800"/>
            </a:xfrm>
            <a:prstGeom prst="ellipse">
              <a:avLst/>
            </a:prstGeom>
            <a:solidFill>
              <a:schemeClr val="accent1"/>
            </a:solidFill>
            <a:ln w="28575">
              <a:solidFill>
                <a:schemeClr val="tx1"/>
              </a:solidFill>
              <a:round/>
              <a:headEnd/>
              <a:tailEnd/>
            </a:ln>
          </p:spPr>
          <p:txBody>
            <a:bodyPr wrap="none" anchor="ctr"/>
            <a:lstStyle/>
            <a:p>
              <a:endParaRPr lang="zh-TW" altLang="en-US">
                <a:latin typeface="Calibri" pitchFamily="34" charset="0"/>
              </a:endParaRPr>
            </a:p>
          </p:txBody>
        </p:sp>
        <p:sp>
          <p:nvSpPr>
            <p:cNvPr id="154" name="Oval 19"/>
            <p:cNvSpPr>
              <a:spLocks noChangeArrowheads="1"/>
            </p:cNvSpPr>
            <p:nvPr/>
          </p:nvSpPr>
          <p:spPr bwMode="auto">
            <a:xfrm>
              <a:off x="6084888" y="4870450"/>
              <a:ext cx="431800" cy="431800"/>
            </a:xfrm>
            <a:prstGeom prst="ellipse">
              <a:avLst/>
            </a:prstGeom>
            <a:solidFill>
              <a:schemeClr val="accent1"/>
            </a:solidFill>
            <a:ln w="28575">
              <a:solidFill>
                <a:schemeClr val="tx1"/>
              </a:solidFill>
              <a:round/>
              <a:headEnd/>
              <a:tailEnd/>
            </a:ln>
          </p:spPr>
          <p:txBody>
            <a:bodyPr wrap="none" anchor="ctr"/>
            <a:lstStyle/>
            <a:p>
              <a:endParaRPr lang="zh-TW" altLang="en-US">
                <a:latin typeface="Calibri" pitchFamily="34" charset="0"/>
              </a:endParaRPr>
            </a:p>
          </p:txBody>
        </p:sp>
        <p:cxnSp>
          <p:nvCxnSpPr>
            <p:cNvPr id="155" name="AutoShape 20"/>
            <p:cNvCxnSpPr>
              <a:cxnSpLocks noChangeShapeType="1"/>
              <a:stCxn id="148" idx="0"/>
              <a:endCxn id="141" idx="4"/>
            </p:cNvCxnSpPr>
            <p:nvPr/>
          </p:nvCxnSpPr>
          <p:spPr bwMode="auto">
            <a:xfrm flipV="1">
              <a:off x="4716463" y="5316538"/>
              <a:ext cx="0" cy="547687"/>
            </a:xfrm>
            <a:prstGeom prst="straightConnector1">
              <a:avLst/>
            </a:prstGeom>
            <a:noFill/>
            <a:ln w="9525">
              <a:solidFill>
                <a:schemeClr val="tx1"/>
              </a:solidFill>
              <a:round/>
              <a:headEnd/>
              <a:tailEnd type="triangle" w="med" len="med"/>
            </a:ln>
          </p:spPr>
        </p:cxnSp>
        <p:cxnSp>
          <p:nvCxnSpPr>
            <p:cNvPr id="156" name="AutoShape 21"/>
            <p:cNvCxnSpPr>
              <a:cxnSpLocks noChangeShapeType="1"/>
              <a:stCxn id="147" idx="0"/>
              <a:endCxn id="140" idx="4"/>
            </p:cNvCxnSpPr>
            <p:nvPr/>
          </p:nvCxnSpPr>
          <p:spPr bwMode="auto">
            <a:xfrm flipV="1">
              <a:off x="3924300" y="5316538"/>
              <a:ext cx="0" cy="547687"/>
            </a:xfrm>
            <a:prstGeom prst="straightConnector1">
              <a:avLst/>
            </a:prstGeom>
            <a:noFill/>
            <a:ln w="9525">
              <a:solidFill>
                <a:schemeClr val="tx1"/>
              </a:solidFill>
              <a:round/>
              <a:headEnd/>
              <a:tailEnd type="triangle" w="med" len="med"/>
            </a:ln>
          </p:spPr>
        </p:cxnSp>
        <p:cxnSp>
          <p:nvCxnSpPr>
            <p:cNvPr id="157" name="AutoShape 22"/>
            <p:cNvCxnSpPr>
              <a:cxnSpLocks noChangeShapeType="1"/>
              <a:stCxn id="149" idx="0"/>
              <a:endCxn id="153" idx="4"/>
            </p:cNvCxnSpPr>
            <p:nvPr/>
          </p:nvCxnSpPr>
          <p:spPr bwMode="auto">
            <a:xfrm flipV="1">
              <a:off x="5508625" y="5316538"/>
              <a:ext cx="0" cy="547687"/>
            </a:xfrm>
            <a:prstGeom prst="straightConnector1">
              <a:avLst/>
            </a:prstGeom>
            <a:noFill/>
            <a:ln w="9525">
              <a:solidFill>
                <a:schemeClr val="tx1"/>
              </a:solidFill>
              <a:round/>
              <a:headEnd/>
              <a:tailEnd type="triangle" w="med" len="med"/>
            </a:ln>
          </p:spPr>
        </p:cxnSp>
        <p:cxnSp>
          <p:nvCxnSpPr>
            <p:cNvPr id="158" name="AutoShape 23"/>
            <p:cNvCxnSpPr>
              <a:cxnSpLocks noChangeShapeType="1"/>
              <a:stCxn id="141" idx="0"/>
              <a:endCxn id="146" idx="4"/>
            </p:cNvCxnSpPr>
            <p:nvPr/>
          </p:nvCxnSpPr>
          <p:spPr bwMode="auto">
            <a:xfrm flipV="1">
              <a:off x="4716463" y="4308475"/>
              <a:ext cx="0" cy="547688"/>
            </a:xfrm>
            <a:prstGeom prst="straightConnector1">
              <a:avLst/>
            </a:prstGeom>
            <a:noFill/>
            <a:ln w="9525">
              <a:solidFill>
                <a:schemeClr val="tx1"/>
              </a:solidFill>
              <a:round/>
              <a:headEnd/>
              <a:tailEnd type="triangle" w="med" len="med"/>
            </a:ln>
          </p:spPr>
        </p:cxnSp>
        <p:cxnSp>
          <p:nvCxnSpPr>
            <p:cNvPr id="159" name="AutoShape 24"/>
            <p:cNvCxnSpPr>
              <a:cxnSpLocks noChangeShapeType="1"/>
              <a:stCxn id="140" idx="0"/>
              <a:endCxn id="142" idx="4"/>
            </p:cNvCxnSpPr>
            <p:nvPr/>
          </p:nvCxnSpPr>
          <p:spPr bwMode="auto">
            <a:xfrm flipH="1" flipV="1">
              <a:off x="3779838" y="4308475"/>
              <a:ext cx="144462" cy="547688"/>
            </a:xfrm>
            <a:prstGeom prst="straightConnector1">
              <a:avLst/>
            </a:prstGeom>
            <a:noFill/>
            <a:ln w="9525">
              <a:solidFill>
                <a:schemeClr val="tx1"/>
              </a:solidFill>
              <a:round/>
              <a:headEnd/>
              <a:tailEnd type="triangle" w="med" len="med"/>
            </a:ln>
          </p:spPr>
        </p:cxnSp>
        <p:cxnSp>
          <p:nvCxnSpPr>
            <p:cNvPr id="160" name="AutoShape 25"/>
            <p:cNvCxnSpPr>
              <a:cxnSpLocks noChangeShapeType="1"/>
              <a:stCxn id="153" idx="0"/>
              <a:endCxn id="152" idx="4"/>
            </p:cNvCxnSpPr>
            <p:nvPr/>
          </p:nvCxnSpPr>
          <p:spPr bwMode="auto">
            <a:xfrm flipV="1">
              <a:off x="5508625" y="4379913"/>
              <a:ext cx="215900" cy="476250"/>
            </a:xfrm>
            <a:prstGeom prst="straightConnector1">
              <a:avLst/>
            </a:prstGeom>
            <a:noFill/>
            <a:ln w="9525">
              <a:solidFill>
                <a:schemeClr val="tx1"/>
              </a:solidFill>
              <a:round/>
              <a:headEnd/>
              <a:tailEnd type="triangle" w="med" len="med"/>
            </a:ln>
          </p:spPr>
        </p:cxnSp>
        <p:cxnSp>
          <p:nvCxnSpPr>
            <p:cNvPr id="161" name="AutoShape 26"/>
            <p:cNvCxnSpPr>
              <a:cxnSpLocks noChangeShapeType="1"/>
              <a:stCxn id="146" idx="7"/>
              <a:endCxn id="151" idx="4"/>
            </p:cNvCxnSpPr>
            <p:nvPr/>
          </p:nvCxnSpPr>
          <p:spPr bwMode="auto">
            <a:xfrm flipV="1">
              <a:off x="4868863" y="3155950"/>
              <a:ext cx="207962" cy="755650"/>
            </a:xfrm>
            <a:prstGeom prst="straightConnector1">
              <a:avLst/>
            </a:prstGeom>
            <a:noFill/>
            <a:ln w="9525">
              <a:solidFill>
                <a:schemeClr val="tx1"/>
              </a:solidFill>
              <a:round/>
              <a:headEnd/>
              <a:tailEnd type="triangle" w="med" len="med"/>
            </a:ln>
          </p:spPr>
        </p:cxnSp>
        <p:cxnSp>
          <p:nvCxnSpPr>
            <p:cNvPr id="162" name="AutoShape 27"/>
            <p:cNvCxnSpPr>
              <a:cxnSpLocks noChangeShapeType="1"/>
              <a:stCxn id="152" idx="0"/>
              <a:endCxn id="151" idx="5"/>
            </p:cNvCxnSpPr>
            <p:nvPr/>
          </p:nvCxnSpPr>
          <p:spPr bwMode="auto">
            <a:xfrm flipH="1" flipV="1">
              <a:off x="5229225" y="3092450"/>
              <a:ext cx="495300" cy="827088"/>
            </a:xfrm>
            <a:prstGeom prst="straightConnector1">
              <a:avLst/>
            </a:prstGeom>
            <a:noFill/>
            <a:ln w="9525">
              <a:solidFill>
                <a:schemeClr val="tx1"/>
              </a:solidFill>
              <a:round/>
              <a:headEnd/>
              <a:tailEnd type="triangle" w="med" len="med"/>
            </a:ln>
          </p:spPr>
        </p:cxnSp>
        <p:cxnSp>
          <p:nvCxnSpPr>
            <p:cNvPr id="163" name="AutoShape 28"/>
            <p:cNvCxnSpPr>
              <a:cxnSpLocks noChangeShapeType="1"/>
              <a:stCxn id="148" idx="7"/>
              <a:endCxn id="153" idx="3"/>
            </p:cNvCxnSpPr>
            <p:nvPr/>
          </p:nvCxnSpPr>
          <p:spPr bwMode="auto">
            <a:xfrm flipV="1">
              <a:off x="4868863" y="5253038"/>
              <a:ext cx="487362" cy="674687"/>
            </a:xfrm>
            <a:prstGeom prst="straightConnector1">
              <a:avLst/>
            </a:prstGeom>
            <a:noFill/>
            <a:ln w="9525">
              <a:solidFill>
                <a:schemeClr val="tx1"/>
              </a:solidFill>
              <a:round/>
              <a:headEnd/>
              <a:tailEnd type="triangle" w="med" len="med"/>
            </a:ln>
          </p:spPr>
        </p:cxnSp>
        <p:cxnSp>
          <p:nvCxnSpPr>
            <p:cNvPr id="164" name="AutoShape 29"/>
            <p:cNvCxnSpPr>
              <a:cxnSpLocks noChangeShapeType="1"/>
              <a:stCxn id="149" idx="7"/>
              <a:endCxn id="154" idx="3"/>
            </p:cNvCxnSpPr>
            <p:nvPr/>
          </p:nvCxnSpPr>
          <p:spPr bwMode="auto">
            <a:xfrm flipV="1">
              <a:off x="5661025" y="5253038"/>
              <a:ext cx="487363" cy="674687"/>
            </a:xfrm>
            <a:prstGeom prst="straightConnector1">
              <a:avLst/>
            </a:prstGeom>
            <a:noFill/>
            <a:ln w="9525">
              <a:solidFill>
                <a:schemeClr val="tx1"/>
              </a:solidFill>
              <a:round/>
              <a:headEnd/>
              <a:tailEnd type="triangle" w="med" len="med"/>
            </a:ln>
          </p:spPr>
        </p:cxnSp>
        <p:cxnSp>
          <p:nvCxnSpPr>
            <p:cNvPr id="165" name="AutoShape 30"/>
            <p:cNvCxnSpPr>
              <a:cxnSpLocks noChangeShapeType="1"/>
              <a:stCxn id="131" idx="0"/>
              <a:endCxn id="142" idx="3"/>
            </p:cNvCxnSpPr>
            <p:nvPr/>
          </p:nvCxnSpPr>
          <p:spPr bwMode="auto">
            <a:xfrm flipV="1">
              <a:off x="3132138" y="4244975"/>
              <a:ext cx="495300" cy="611188"/>
            </a:xfrm>
            <a:prstGeom prst="straightConnector1">
              <a:avLst/>
            </a:prstGeom>
            <a:noFill/>
            <a:ln w="9525">
              <a:solidFill>
                <a:schemeClr val="tx1"/>
              </a:solidFill>
              <a:round/>
              <a:headEnd/>
              <a:tailEnd type="triangle" w="med" len="med"/>
            </a:ln>
          </p:spPr>
        </p:cxnSp>
        <p:cxnSp>
          <p:nvCxnSpPr>
            <p:cNvPr id="166" name="AutoShape 31"/>
            <p:cNvCxnSpPr>
              <a:cxnSpLocks noChangeShapeType="1"/>
              <a:stCxn id="140" idx="7"/>
              <a:endCxn id="146" idx="3"/>
            </p:cNvCxnSpPr>
            <p:nvPr/>
          </p:nvCxnSpPr>
          <p:spPr bwMode="auto">
            <a:xfrm flipV="1">
              <a:off x="4076700" y="4244975"/>
              <a:ext cx="487363" cy="674688"/>
            </a:xfrm>
            <a:prstGeom prst="straightConnector1">
              <a:avLst/>
            </a:prstGeom>
            <a:noFill/>
            <a:ln w="9525">
              <a:solidFill>
                <a:schemeClr val="tx1"/>
              </a:solidFill>
              <a:round/>
              <a:headEnd/>
              <a:tailEnd type="triangle" w="med" len="med"/>
            </a:ln>
          </p:spPr>
        </p:cxnSp>
        <p:cxnSp>
          <p:nvCxnSpPr>
            <p:cNvPr id="167" name="AutoShape 32"/>
            <p:cNvCxnSpPr>
              <a:cxnSpLocks noChangeShapeType="1"/>
              <a:stCxn id="154" idx="0"/>
              <a:endCxn id="152" idx="5"/>
            </p:cNvCxnSpPr>
            <p:nvPr/>
          </p:nvCxnSpPr>
          <p:spPr bwMode="auto">
            <a:xfrm flipH="1" flipV="1">
              <a:off x="5876925" y="4316413"/>
              <a:ext cx="423863" cy="539750"/>
            </a:xfrm>
            <a:prstGeom prst="straightConnector1">
              <a:avLst/>
            </a:prstGeom>
            <a:noFill/>
            <a:ln w="9525">
              <a:solidFill>
                <a:schemeClr val="tx1"/>
              </a:solidFill>
              <a:round/>
              <a:headEnd/>
              <a:tailEnd type="triangle" w="med" len="med"/>
            </a:ln>
          </p:spPr>
        </p:cxnSp>
        <p:cxnSp>
          <p:nvCxnSpPr>
            <p:cNvPr id="168" name="AutoShape 33"/>
            <p:cNvCxnSpPr>
              <a:cxnSpLocks noChangeShapeType="1"/>
              <a:stCxn id="149" idx="1"/>
              <a:endCxn id="141" idx="5"/>
            </p:cNvCxnSpPr>
            <p:nvPr/>
          </p:nvCxnSpPr>
          <p:spPr bwMode="auto">
            <a:xfrm flipH="1" flipV="1">
              <a:off x="4868863" y="5253038"/>
              <a:ext cx="487362" cy="674687"/>
            </a:xfrm>
            <a:prstGeom prst="straightConnector1">
              <a:avLst/>
            </a:prstGeom>
            <a:noFill/>
            <a:ln w="9525">
              <a:solidFill>
                <a:schemeClr val="tx1"/>
              </a:solidFill>
              <a:round/>
              <a:headEnd/>
              <a:tailEnd type="triangle" w="med" len="med"/>
            </a:ln>
          </p:spPr>
        </p:cxnSp>
        <p:cxnSp>
          <p:nvCxnSpPr>
            <p:cNvPr id="169" name="AutoShape 34"/>
            <p:cNvCxnSpPr>
              <a:cxnSpLocks noChangeShapeType="1"/>
              <a:stCxn id="141" idx="1"/>
              <a:endCxn id="142" idx="5"/>
            </p:cNvCxnSpPr>
            <p:nvPr/>
          </p:nvCxnSpPr>
          <p:spPr bwMode="auto">
            <a:xfrm flipH="1" flipV="1">
              <a:off x="3932238" y="4244975"/>
              <a:ext cx="631825" cy="674688"/>
            </a:xfrm>
            <a:prstGeom prst="straightConnector1">
              <a:avLst/>
            </a:prstGeom>
            <a:noFill/>
            <a:ln w="9525">
              <a:solidFill>
                <a:schemeClr val="tx1"/>
              </a:solidFill>
              <a:round/>
              <a:headEnd/>
              <a:tailEnd type="triangle" w="med" len="med"/>
            </a:ln>
          </p:spPr>
        </p:cxnSp>
        <p:cxnSp>
          <p:nvCxnSpPr>
            <p:cNvPr id="170" name="AutoShape 35"/>
            <p:cNvCxnSpPr>
              <a:cxnSpLocks noChangeShapeType="1"/>
              <a:stCxn id="153" idx="1"/>
              <a:endCxn id="146" idx="5"/>
            </p:cNvCxnSpPr>
            <p:nvPr/>
          </p:nvCxnSpPr>
          <p:spPr bwMode="auto">
            <a:xfrm flipH="1" flipV="1">
              <a:off x="4868863" y="4244975"/>
              <a:ext cx="487362" cy="674688"/>
            </a:xfrm>
            <a:prstGeom prst="straightConnector1">
              <a:avLst/>
            </a:prstGeom>
            <a:noFill/>
            <a:ln w="9525">
              <a:solidFill>
                <a:schemeClr val="tx1"/>
              </a:solidFill>
              <a:round/>
              <a:headEnd/>
              <a:tailEnd type="triangle" w="med" len="med"/>
            </a:ln>
          </p:spPr>
        </p:cxnSp>
        <p:cxnSp>
          <p:nvCxnSpPr>
            <p:cNvPr id="171" name="AutoShape 36"/>
            <p:cNvCxnSpPr>
              <a:cxnSpLocks noChangeShapeType="1"/>
              <a:stCxn id="147" idx="1"/>
              <a:endCxn id="131" idx="4"/>
            </p:cNvCxnSpPr>
            <p:nvPr/>
          </p:nvCxnSpPr>
          <p:spPr bwMode="auto">
            <a:xfrm flipH="1" flipV="1">
              <a:off x="3132138" y="5316538"/>
              <a:ext cx="639762" cy="611187"/>
            </a:xfrm>
            <a:prstGeom prst="straightConnector1">
              <a:avLst/>
            </a:prstGeom>
            <a:noFill/>
            <a:ln w="9525">
              <a:solidFill>
                <a:schemeClr val="tx1"/>
              </a:solidFill>
              <a:round/>
              <a:headEnd/>
              <a:tailEnd type="triangle" w="med" len="med"/>
            </a:ln>
          </p:spPr>
        </p:cxnSp>
        <p:cxnSp>
          <p:nvCxnSpPr>
            <p:cNvPr id="172" name="AutoShape 37"/>
            <p:cNvCxnSpPr>
              <a:cxnSpLocks noChangeShapeType="1"/>
              <a:stCxn id="148" idx="1"/>
              <a:endCxn id="140" idx="5"/>
            </p:cNvCxnSpPr>
            <p:nvPr/>
          </p:nvCxnSpPr>
          <p:spPr bwMode="auto">
            <a:xfrm flipH="1" flipV="1">
              <a:off x="4076700" y="5253038"/>
              <a:ext cx="487363" cy="674687"/>
            </a:xfrm>
            <a:prstGeom prst="straightConnector1">
              <a:avLst/>
            </a:prstGeom>
            <a:noFill/>
            <a:ln w="9525">
              <a:solidFill>
                <a:schemeClr val="tx1"/>
              </a:solidFill>
              <a:round/>
              <a:headEnd/>
              <a:tailEnd type="triangle" w="med" len="med"/>
            </a:ln>
          </p:spPr>
        </p:cxnSp>
        <p:cxnSp>
          <p:nvCxnSpPr>
            <p:cNvPr id="173" name="AutoShape 38"/>
            <p:cNvCxnSpPr>
              <a:cxnSpLocks noChangeShapeType="1"/>
              <a:stCxn id="146" idx="1"/>
              <a:endCxn id="150" idx="4"/>
            </p:cNvCxnSpPr>
            <p:nvPr/>
          </p:nvCxnSpPr>
          <p:spPr bwMode="auto">
            <a:xfrm flipH="1" flipV="1">
              <a:off x="4284663" y="3155950"/>
              <a:ext cx="279400" cy="755650"/>
            </a:xfrm>
            <a:prstGeom prst="straightConnector1">
              <a:avLst/>
            </a:prstGeom>
            <a:noFill/>
            <a:ln w="9525">
              <a:solidFill>
                <a:schemeClr val="tx1"/>
              </a:solidFill>
              <a:round/>
              <a:headEnd/>
              <a:tailEnd type="triangle" w="med" len="med"/>
            </a:ln>
          </p:spPr>
        </p:cxnSp>
        <p:cxnSp>
          <p:nvCxnSpPr>
            <p:cNvPr id="174" name="AutoShape 39"/>
            <p:cNvCxnSpPr>
              <a:cxnSpLocks noChangeShapeType="1"/>
              <a:stCxn id="152" idx="1"/>
              <a:endCxn id="150" idx="5"/>
            </p:cNvCxnSpPr>
            <p:nvPr/>
          </p:nvCxnSpPr>
          <p:spPr bwMode="auto">
            <a:xfrm flipH="1" flipV="1">
              <a:off x="4437063" y="3092450"/>
              <a:ext cx="1135062" cy="890588"/>
            </a:xfrm>
            <a:prstGeom prst="straightConnector1">
              <a:avLst/>
            </a:prstGeom>
            <a:noFill/>
            <a:ln w="9525">
              <a:solidFill>
                <a:schemeClr val="tx1"/>
              </a:solidFill>
              <a:round/>
              <a:headEnd/>
              <a:tailEnd type="triangle" w="med" len="med"/>
            </a:ln>
          </p:spPr>
        </p:cxnSp>
        <p:cxnSp>
          <p:nvCxnSpPr>
            <p:cNvPr id="175" name="AutoShape 40"/>
            <p:cNvCxnSpPr>
              <a:cxnSpLocks noChangeShapeType="1"/>
              <a:stCxn id="142" idx="7"/>
              <a:endCxn id="151" idx="3"/>
            </p:cNvCxnSpPr>
            <p:nvPr/>
          </p:nvCxnSpPr>
          <p:spPr bwMode="auto">
            <a:xfrm flipV="1">
              <a:off x="3932238" y="3092450"/>
              <a:ext cx="992187" cy="819150"/>
            </a:xfrm>
            <a:prstGeom prst="straightConnector1">
              <a:avLst/>
            </a:prstGeom>
            <a:noFill/>
            <a:ln w="9525">
              <a:solidFill>
                <a:schemeClr val="tx1"/>
              </a:solidFill>
              <a:round/>
              <a:headEnd/>
              <a:tailEnd type="triangle" w="med" len="med"/>
            </a:ln>
          </p:spPr>
        </p:cxnSp>
        <p:cxnSp>
          <p:nvCxnSpPr>
            <p:cNvPr id="176" name="AutoShape 41"/>
            <p:cNvCxnSpPr>
              <a:cxnSpLocks noChangeShapeType="1"/>
              <a:stCxn id="142" idx="0"/>
              <a:endCxn id="150" idx="3"/>
            </p:cNvCxnSpPr>
            <p:nvPr/>
          </p:nvCxnSpPr>
          <p:spPr bwMode="auto">
            <a:xfrm flipV="1">
              <a:off x="3779838" y="3092450"/>
              <a:ext cx="352425" cy="755650"/>
            </a:xfrm>
            <a:prstGeom prst="straightConnector1">
              <a:avLst/>
            </a:prstGeom>
            <a:noFill/>
            <a:ln w="9525">
              <a:solidFill>
                <a:schemeClr val="tx1"/>
              </a:solidFill>
              <a:round/>
              <a:headEnd/>
              <a:tailEnd type="triangle" w="med" len="med"/>
            </a:ln>
          </p:spPr>
        </p:cxnSp>
        <p:cxnSp>
          <p:nvCxnSpPr>
            <p:cNvPr id="177" name="AutoShape 42"/>
            <p:cNvCxnSpPr>
              <a:cxnSpLocks noChangeShapeType="1"/>
              <a:stCxn id="141" idx="7"/>
              <a:endCxn id="152" idx="3"/>
            </p:cNvCxnSpPr>
            <p:nvPr/>
          </p:nvCxnSpPr>
          <p:spPr bwMode="auto">
            <a:xfrm flipV="1">
              <a:off x="4868863" y="4316413"/>
              <a:ext cx="703262" cy="603250"/>
            </a:xfrm>
            <a:prstGeom prst="straightConnector1">
              <a:avLst/>
            </a:prstGeom>
            <a:noFill/>
            <a:ln w="9525">
              <a:solidFill>
                <a:schemeClr val="tx1"/>
              </a:solidFill>
              <a:round/>
              <a:headEnd/>
              <a:tailEnd type="triangle" w="med" len="med"/>
            </a:ln>
          </p:spPr>
        </p:cxnSp>
        <p:cxnSp>
          <p:nvCxnSpPr>
            <p:cNvPr id="178" name="AutoShape 43"/>
            <p:cNvCxnSpPr>
              <a:cxnSpLocks noChangeShapeType="1"/>
              <a:stCxn id="147" idx="7"/>
              <a:endCxn id="141" idx="3"/>
            </p:cNvCxnSpPr>
            <p:nvPr/>
          </p:nvCxnSpPr>
          <p:spPr bwMode="auto">
            <a:xfrm flipV="1">
              <a:off x="4076700" y="5253038"/>
              <a:ext cx="487363" cy="674687"/>
            </a:xfrm>
            <a:prstGeom prst="straightConnector1">
              <a:avLst/>
            </a:prstGeom>
            <a:noFill/>
            <a:ln w="9525">
              <a:solidFill>
                <a:schemeClr val="tx1"/>
              </a:solidFill>
              <a:round/>
              <a:headEnd/>
              <a:tailEnd type="triangle" w="med" len="med"/>
            </a:ln>
          </p:spPr>
        </p:cxnSp>
        <p:cxnSp>
          <p:nvCxnSpPr>
            <p:cNvPr id="179" name="AutoShape 44"/>
            <p:cNvCxnSpPr>
              <a:cxnSpLocks noChangeShapeType="1"/>
              <a:stCxn id="131" idx="7"/>
              <a:endCxn id="146" idx="2"/>
            </p:cNvCxnSpPr>
            <p:nvPr/>
          </p:nvCxnSpPr>
          <p:spPr bwMode="auto">
            <a:xfrm flipV="1">
              <a:off x="3284538" y="4078288"/>
              <a:ext cx="1201737" cy="841375"/>
            </a:xfrm>
            <a:prstGeom prst="straightConnector1">
              <a:avLst/>
            </a:prstGeom>
            <a:noFill/>
            <a:ln w="9525">
              <a:solidFill>
                <a:schemeClr val="tx1"/>
              </a:solidFill>
              <a:round/>
              <a:headEnd/>
              <a:tailEnd type="triangle" w="med" len="med"/>
            </a:ln>
          </p:spPr>
        </p:cxnSp>
        <p:cxnSp>
          <p:nvCxnSpPr>
            <p:cNvPr id="180" name="AutoShape 45"/>
            <p:cNvCxnSpPr>
              <a:cxnSpLocks noChangeShapeType="1"/>
              <a:stCxn id="154" idx="1"/>
              <a:endCxn id="146" idx="6"/>
            </p:cNvCxnSpPr>
            <p:nvPr/>
          </p:nvCxnSpPr>
          <p:spPr bwMode="auto">
            <a:xfrm flipH="1" flipV="1">
              <a:off x="4946650" y="4078288"/>
              <a:ext cx="1201738" cy="841375"/>
            </a:xfrm>
            <a:prstGeom prst="straightConnector1">
              <a:avLst/>
            </a:prstGeom>
            <a:noFill/>
            <a:ln w="9525">
              <a:solidFill>
                <a:schemeClr val="tx1"/>
              </a:solidFill>
              <a:round/>
              <a:headEnd/>
              <a:tailEnd type="triangle" w="med" len="med"/>
            </a:ln>
          </p:spPr>
        </p:cxnSp>
      </p:grpSp>
      <p:sp>
        <p:nvSpPr>
          <p:cNvPr id="181" name="Content Placeholder 2"/>
          <p:cNvSpPr txBox="1">
            <a:spLocks/>
          </p:cNvSpPr>
          <p:nvPr/>
        </p:nvSpPr>
        <p:spPr bwMode="auto">
          <a:xfrm>
            <a:off x="3132138" y="2924175"/>
            <a:ext cx="5005387" cy="1009650"/>
          </a:xfrm>
          <a:prstGeom prst="rect">
            <a:avLst/>
          </a:prstGeom>
          <a:noFill/>
          <a:ln w="9525">
            <a:noFill/>
            <a:miter lim="800000"/>
            <a:headEnd/>
            <a:tailEnd/>
          </a:ln>
        </p:spPr>
        <p:txBody>
          <a:bodyPr/>
          <a:lstStyle/>
          <a:p>
            <a:pPr marL="342900" indent="-342900">
              <a:spcBef>
                <a:spcPct val="20000"/>
              </a:spcBef>
              <a:buFont typeface="Arial" charset="0"/>
              <a:buChar char="•"/>
            </a:pPr>
            <a:r>
              <a:rPr lang="en-US" sz="2000">
                <a:latin typeface="Calibri" pitchFamily="34" charset="0"/>
              </a:rPr>
              <a:t> Solve general learning problems</a:t>
            </a:r>
          </a:p>
          <a:p>
            <a:pPr marL="342900" indent="-342900">
              <a:spcBef>
                <a:spcPct val="20000"/>
              </a:spcBef>
              <a:buFont typeface="Arial" charset="0"/>
              <a:buChar char="•"/>
            </a:pPr>
            <a:r>
              <a:rPr lang="en-US" sz="2000">
                <a:latin typeface="Calibri" pitchFamily="34" charset="0"/>
              </a:rPr>
              <a:t> Tied with biological system</a:t>
            </a:r>
          </a:p>
          <a:p>
            <a:pPr marL="342900" indent="-342900">
              <a:spcBef>
                <a:spcPct val="20000"/>
              </a:spcBef>
              <a:buFont typeface="Arial" charset="0"/>
              <a:buChar char="•"/>
            </a:pPr>
            <a:endParaRPr lang="en-US" sz="2000">
              <a:latin typeface="Calibri" pitchFamily="34" charset="0"/>
            </a:endParaRPr>
          </a:p>
        </p:txBody>
      </p:sp>
      <p:sp>
        <p:nvSpPr>
          <p:cNvPr id="182" name="TextBox 181"/>
          <p:cNvSpPr txBox="1">
            <a:spLocks noChangeArrowheads="1"/>
          </p:cNvSpPr>
          <p:nvPr/>
        </p:nvSpPr>
        <p:spPr bwMode="auto">
          <a:xfrm>
            <a:off x="3157538" y="3740150"/>
            <a:ext cx="1949450" cy="369888"/>
          </a:xfrm>
          <a:prstGeom prst="rect">
            <a:avLst/>
          </a:prstGeom>
          <a:noFill/>
          <a:ln w="9525">
            <a:noFill/>
            <a:miter lim="800000"/>
            <a:headEnd/>
            <a:tailEnd/>
          </a:ln>
        </p:spPr>
        <p:txBody>
          <a:bodyPr wrap="none">
            <a:spAutoFit/>
          </a:bodyPr>
          <a:lstStyle/>
          <a:p>
            <a:r>
              <a:rPr lang="en-US">
                <a:latin typeface="Calibri" pitchFamily="34" charset="0"/>
              </a:rPr>
              <a:t>But it is given up…</a:t>
            </a:r>
          </a:p>
        </p:txBody>
      </p:sp>
      <p:sp>
        <p:nvSpPr>
          <p:cNvPr id="183" name="Content Placeholder 2"/>
          <p:cNvSpPr txBox="1">
            <a:spLocks/>
          </p:cNvSpPr>
          <p:nvPr/>
        </p:nvSpPr>
        <p:spPr bwMode="auto">
          <a:xfrm>
            <a:off x="3132138" y="4221163"/>
            <a:ext cx="5005387" cy="1728787"/>
          </a:xfrm>
          <a:prstGeom prst="rect">
            <a:avLst/>
          </a:prstGeom>
          <a:noFill/>
          <a:ln w="9525">
            <a:noFill/>
            <a:miter lim="800000"/>
            <a:headEnd/>
            <a:tailEnd/>
          </a:ln>
        </p:spPr>
        <p:txBody>
          <a:bodyPr/>
          <a:lstStyle/>
          <a:p>
            <a:pPr marL="342900" indent="-342900">
              <a:spcBef>
                <a:spcPct val="20000"/>
              </a:spcBef>
              <a:buFont typeface="Arial" charset="0"/>
              <a:buChar char="•"/>
            </a:pPr>
            <a:r>
              <a:rPr lang="en-US" sz="2000" dirty="0">
                <a:latin typeface="Calibri" pitchFamily="34" charset="0"/>
              </a:rPr>
              <a:t>Hard to train</a:t>
            </a:r>
          </a:p>
          <a:p>
            <a:pPr marL="342900" indent="-342900">
              <a:spcBef>
                <a:spcPct val="20000"/>
              </a:spcBef>
              <a:buFont typeface="Arial" charset="0"/>
              <a:buChar char="•"/>
            </a:pPr>
            <a:r>
              <a:rPr lang="en-US" sz="2000" dirty="0">
                <a:latin typeface="Calibri" pitchFamily="34" charset="0"/>
              </a:rPr>
              <a:t>Insufficient computational resources</a:t>
            </a:r>
          </a:p>
          <a:p>
            <a:pPr marL="342900" indent="-342900">
              <a:spcBef>
                <a:spcPct val="20000"/>
              </a:spcBef>
              <a:buFont typeface="Arial" charset="0"/>
              <a:buChar char="•"/>
            </a:pPr>
            <a:r>
              <a:rPr lang="en-US" sz="2000" dirty="0">
                <a:latin typeface="Calibri" pitchFamily="34" charset="0"/>
              </a:rPr>
              <a:t>Small training sets</a:t>
            </a:r>
          </a:p>
          <a:p>
            <a:pPr marL="342900" indent="-342900">
              <a:spcBef>
                <a:spcPct val="20000"/>
              </a:spcBef>
              <a:buFont typeface="Arial" charset="0"/>
              <a:buChar char="•"/>
            </a:pPr>
            <a:r>
              <a:rPr lang="en-US" sz="2000" dirty="0">
                <a:latin typeface="Calibri" pitchFamily="34" charset="0"/>
              </a:rPr>
              <a:t>Does not work well</a:t>
            </a:r>
          </a:p>
          <a:p>
            <a:pPr marL="342900" indent="-342900">
              <a:spcBef>
                <a:spcPct val="20000"/>
              </a:spcBef>
              <a:buFont typeface="Arial" charset="0"/>
              <a:buChar char="•"/>
            </a:pPr>
            <a:endParaRPr lang="en-US" sz="2000" dirty="0">
              <a:latin typeface="Calibri" pitchFamily="34" charset="0"/>
            </a:endParaRPr>
          </a:p>
        </p:txBody>
      </p:sp>
      <p:pic>
        <p:nvPicPr>
          <p:cNvPr id="49" name="Picture 1"/>
          <p:cNvPicPr>
            <a:picLocks noChangeAspect="1" noChangeArrowheads="1"/>
          </p:cNvPicPr>
          <p:nvPr/>
        </p:nvPicPr>
        <p:blipFill>
          <a:blip r:embed="rId3" cstate="print"/>
          <a:srcRect/>
          <a:stretch>
            <a:fillRect/>
          </a:stretch>
        </p:blipFill>
        <p:spPr bwMode="auto">
          <a:xfrm>
            <a:off x="1721768" y="333375"/>
            <a:ext cx="762000" cy="1011238"/>
          </a:xfrm>
          <a:prstGeom prst="rect">
            <a:avLst/>
          </a:prstGeom>
          <a:noFill/>
          <a:ln w="9525">
            <a:noFill/>
            <a:miter lim="800000"/>
            <a:headEnd/>
            <a:tailEnd/>
          </a:ln>
        </p:spPr>
      </p:pic>
      <p:sp>
        <p:nvSpPr>
          <p:cNvPr id="50" name="TextBox 49"/>
          <p:cNvSpPr txBox="1"/>
          <p:nvPr/>
        </p:nvSpPr>
        <p:spPr>
          <a:xfrm>
            <a:off x="929740" y="930206"/>
            <a:ext cx="761940" cy="338554"/>
          </a:xfrm>
          <a:prstGeom prst="rect">
            <a:avLst/>
          </a:prstGeom>
          <a:noFill/>
        </p:spPr>
        <p:txBody>
          <a:bodyPr wrap="none" rtlCol="0">
            <a:spAutoFit/>
          </a:bodyPr>
          <a:lstStyle/>
          <a:p>
            <a:r>
              <a:rPr lang="en-US" sz="1600" i="1" dirty="0"/>
              <a:t>Nature</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ight Arrow 3"/>
          <p:cNvSpPr/>
          <p:nvPr/>
        </p:nvSpPr>
        <p:spPr>
          <a:xfrm>
            <a:off x="611560" y="1412776"/>
            <a:ext cx="7920880" cy="360040"/>
          </a:xfrm>
          <a:prstGeom prst="rightArrow">
            <a:avLst/>
          </a:prstGeom>
          <a:ln>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08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5" name="Straight Arrow Connector 4"/>
          <p:cNvCxnSpPr/>
          <p:nvPr/>
        </p:nvCxnSpPr>
        <p:spPr>
          <a:xfrm>
            <a:off x="755650" y="908050"/>
            <a:ext cx="0" cy="504825"/>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 name="TextBox 4"/>
          <p:cNvSpPr txBox="1">
            <a:spLocks noChangeArrowheads="1"/>
          </p:cNvSpPr>
          <p:nvPr/>
        </p:nvSpPr>
        <p:spPr bwMode="auto">
          <a:xfrm>
            <a:off x="107950" y="306388"/>
            <a:ext cx="1625600" cy="585787"/>
          </a:xfrm>
          <a:prstGeom prst="rect">
            <a:avLst/>
          </a:prstGeom>
          <a:noFill/>
          <a:ln w="9525">
            <a:noFill/>
            <a:miter lim="800000"/>
            <a:headEnd/>
            <a:tailEnd/>
          </a:ln>
        </p:spPr>
        <p:txBody>
          <a:bodyPr wrap="none">
            <a:spAutoFit/>
          </a:bodyPr>
          <a:lstStyle/>
          <a:p>
            <a:r>
              <a:rPr lang="en-US" sz="1600">
                <a:latin typeface="Calibri" pitchFamily="34" charset="0"/>
              </a:rPr>
              <a:t>Neural network</a:t>
            </a:r>
          </a:p>
          <a:p>
            <a:r>
              <a:rPr lang="en-US" sz="1600">
                <a:latin typeface="Calibri" pitchFamily="34" charset="0"/>
              </a:rPr>
              <a:t>Back propagation</a:t>
            </a:r>
          </a:p>
        </p:txBody>
      </p:sp>
      <p:sp>
        <p:nvSpPr>
          <p:cNvPr id="7" name="TextBox 5"/>
          <p:cNvSpPr txBox="1">
            <a:spLocks noChangeArrowheads="1"/>
          </p:cNvSpPr>
          <p:nvPr/>
        </p:nvSpPr>
        <p:spPr bwMode="auto">
          <a:xfrm>
            <a:off x="423863" y="1773238"/>
            <a:ext cx="652462" cy="368300"/>
          </a:xfrm>
          <a:prstGeom prst="rect">
            <a:avLst/>
          </a:prstGeom>
          <a:noFill/>
          <a:ln w="9525">
            <a:noFill/>
            <a:miter lim="800000"/>
            <a:headEnd/>
            <a:tailEnd/>
          </a:ln>
        </p:spPr>
        <p:txBody>
          <a:bodyPr wrap="none">
            <a:spAutoFit/>
          </a:bodyPr>
          <a:lstStyle/>
          <a:p>
            <a:r>
              <a:rPr lang="en-US">
                <a:latin typeface="Calibri" pitchFamily="34" charset="0"/>
              </a:rPr>
              <a:t>1986</a:t>
            </a:r>
          </a:p>
        </p:txBody>
      </p:sp>
      <p:sp>
        <p:nvSpPr>
          <p:cNvPr id="8" name="TextBox 6"/>
          <p:cNvSpPr txBox="1">
            <a:spLocks noChangeArrowheads="1"/>
          </p:cNvSpPr>
          <p:nvPr/>
        </p:nvSpPr>
        <p:spPr bwMode="auto">
          <a:xfrm>
            <a:off x="4279900" y="1763713"/>
            <a:ext cx="652463" cy="369887"/>
          </a:xfrm>
          <a:prstGeom prst="rect">
            <a:avLst/>
          </a:prstGeom>
          <a:noFill/>
          <a:ln w="9525">
            <a:noFill/>
            <a:miter lim="800000"/>
            <a:headEnd/>
            <a:tailEnd/>
          </a:ln>
        </p:spPr>
        <p:txBody>
          <a:bodyPr wrap="none">
            <a:spAutoFit/>
          </a:bodyPr>
          <a:lstStyle/>
          <a:p>
            <a:r>
              <a:rPr lang="en-US">
                <a:latin typeface="Calibri" pitchFamily="34" charset="0"/>
              </a:rPr>
              <a:t>2006</a:t>
            </a:r>
          </a:p>
        </p:txBody>
      </p:sp>
      <p:sp>
        <p:nvSpPr>
          <p:cNvPr id="9" name="Rectangle 8"/>
          <p:cNvSpPr/>
          <p:nvPr/>
        </p:nvSpPr>
        <p:spPr>
          <a:xfrm>
            <a:off x="1331913" y="1516063"/>
            <a:ext cx="3240087" cy="14446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0" name="Content Placeholder 2"/>
          <p:cNvSpPr txBox="1">
            <a:spLocks/>
          </p:cNvSpPr>
          <p:nvPr/>
        </p:nvSpPr>
        <p:spPr bwMode="auto">
          <a:xfrm>
            <a:off x="34925" y="2876550"/>
            <a:ext cx="2808288" cy="2497138"/>
          </a:xfrm>
          <a:prstGeom prst="rect">
            <a:avLst/>
          </a:prstGeom>
          <a:noFill/>
          <a:ln w="9525">
            <a:noFill/>
            <a:miter lim="800000"/>
            <a:headEnd/>
            <a:tailEnd/>
          </a:ln>
        </p:spPr>
        <p:txBody>
          <a:bodyPr/>
          <a:lstStyle/>
          <a:p>
            <a:pPr marL="342900" indent="-342900">
              <a:spcBef>
                <a:spcPct val="20000"/>
              </a:spcBef>
              <a:buFont typeface="Arial" charset="0"/>
              <a:buChar char="•"/>
            </a:pPr>
            <a:r>
              <a:rPr lang="en-US" sz="2400">
                <a:latin typeface="Calibri" pitchFamily="34" charset="0"/>
              </a:rPr>
              <a:t>SVM</a:t>
            </a:r>
          </a:p>
          <a:p>
            <a:pPr marL="342900" indent="-342900">
              <a:spcBef>
                <a:spcPct val="20000"/>
              </a:spcBef>
              <a:buFont typeface="Arial" charset="0"/>
              <a:buChar char="•"/>
            </a:pPr>
            <a:r>
              <a:rPr lang="en-US" sz="2400">
                <a:latin typeface="Calibri" pitchFamily="34" charset="0"/>
              </a:rPr>
              <a:t>Boosting</a:t>
            </a:r>
          </a:p>
          <a:p>
            <a:pPr marL="342900" indent="-342900">
              <a:spcBef>
                <a:spcPct val="20000"/>
              </a:spcBef>
              <a:buFont typeface="Arial" charset="0"/>
              <a:buChar char="•"/>
            </a:pPr>
            <a:r>
              <a:rPr lang="en-US" sz="2400">
                <a:latin typeface="Calibri" pitchFamily="34" charset="0"/>
              </a:rPr>
              <a:t>Decision tree</a:t>
            </a:r>
          </a:p>
          <a:p>
            <a:pPr marL="342900" indent="-342900">
              <a:spcBef>
                <a:spcPct val="20000"/>
              </a:spcBef>
              <a:buFont typeface="Arial" charset="0"/>
              <a:buChar char="•"/>
            </a:pPr>
            <a:r>
              <a:rPr lang="en-US" sz="2400">
                <a:latin typeface="Calibri" pitchFamily="34" charset="0"/>
              </a:rPr>
              <a:t>KNN</a:t>
            </a:r>
          </a:p>
          <a:p>
            <a:pPr marL="342900" indent="-342900">
              <a:spcBef>
                <a:spcPct val="20000"/>
              </a:spcBef>
              <a:buFont typeface="Arial" charset="0"/>
              <a:buChar char="•"/>
            </a:pPr>
            <a:r>
              <a:rPr lang="en-US" sz="2400">
                <a:latin typeface="Calibri" pitchFamily="34" charset="0"/>
              </a:rPr>
              <a:t>…</a:t>
            </a:r>
          </a:p>
        </p:txBody>
      </p:sp>
      <p:sp>
        <p:nvSpPr>
          <p:cNvPr id="11" name="Content Placeholder 2"/>
          <p:cNvSpPr txBox="1">
            <a:spLocks/>
          </p:cNvSpPr>
          <p:nvPr/>
        </p:nvSpPr>
        <p:spPr bwMode="auto">
          <a:xfrm>
            <a:off x="3132138" y="2924175"/>
            <a:ext cx="6634162" cy="1944688"/>
          </a:xfrm>
          <a:prstGeom prst="rect">
            <a:avLst/>
          </a:prstGeom>
          <a:noFill/>
          <a:ln w="9525">
            <a:noFill/>
            <a:miter lim="800000"/>
            <a:headEnd/>
            <a:tailEnd/>
          </a:ln>
        </p:spPr>
        <p:txBody>
          <a:bodyPr/>
          <a:lstStyle/>
          <a:p>
            <a:pPr marL="342900" indent="-342900">
              <a:spcBef>
                <a:spcPct val="20000"/>
              </a:spcBef>
              <a:buFont typeface="Arial" charset="0"/>
              <a:buChar char="•"/>
            </a:pPr>
            <a:r>
              <a:rPr lang="en-US" sz="2000" dirty="0">
                <a:latin typeface="Calibri" pitchFamily="34" charset="0"/>
              </a:rPr>
              <a:t>Flat structures</a:t>
            </a:r>
          </a:p>
          <a:p>
            <a:pPr marL="342900" indent="-342900">
              <a:spcBef>
                <a:spcPct val="20000"/>
              </a:spcBef>
              <a:buFont typeface="Arial" charset="0"/>
              <a:buChar char="•"/>
            </a:pPr>
            <a:r>
              <a:rPr lang="en-US" sz="2000" dirty="0">
                <a:latin typeface="Calibri" pitchFamily="34" charset="0"/>
              </a:rPr>
              <a:t>Loose tie with biological systems</a:t>
            </a:r>
          </a:p>
          <a:p>
            <a:pPr marL="342900" indent="-342900">
              <a:spcBef>
                <a:spcPct val="20000"/>
              </a:spcBef>
              <a:buFont typeface="Arial" charset="0"/>
              <a:buChar char="•"/>
            </a:pPr>
            <a:r>
              <a:rPr lang="en-US" sz="2000" dirty="0">
                <a:latin typeface="Calibri" pitchFamily="34" charset="0"/>
              </a:rPr>
              <a:t>Specific methods for specific tasks</a:t>
            </a:r>
          </a:p>
          <a:p>
            <a:pPr marL="742950" lvl="1" indent="-285750">
              <a:spcBef>
                <a:spcPct val="20000"/>
              </a:spcBef>
              <a:buFont typeface="Arial" charset="0"/>
              <a:buChar char="–"/>
            </a:pPr>
            <a:r>
              <a:rPr lang="en-US" dirty="0">
                <a:latin typeface="Calibri" pitchFamily="34" charset="0"/>
              </a:rPr>
              <a:t>Hand crafted features (GMM-HMM, SIFT, LBP, HOG)</a:t>
            </a:r>
          </a:p>
        </p:txBody>
      </p:sp>
      <p:pic>
        <p:nvPicPr>
          <p:cNvPr id="12" name="Picture 2"/>
          <p:cNvPicPr>
            <a:picLocks noChangeAspect="1" noChangeArrowheads="1"/>
          </p:cNvPicPr>
          <p:nvPr/>
        </p:nvPicPr>
        <p:blipFill rotWithShape="1">
          <a:blip r:embed="rId3" cstate="print"/>
          <a:srcRect l="53778"/>
          <a:stretch/>
        </p:blipFill>
        <p:spPr bwMode="auto">
          <a:xfrm>
            <a:off x="5450730" y="4494213"/>
            <a:ext cx="1569542" cy="2016125"/>
          </a:xfrm>
          <a:prstGeom prst="rect">
            <a:avLst/>
          </a:prstGeom>
          <a:noFill/>
          <a:ln w="9525">
            <a:noFill/>
            <a:miter lim="800000"/>
            <a:headEnd/>
            <a:tailEnd/>
          </a:ln>
        </p:spPr>
      </p:pic>
      <p:sp>
        <p:nvSpPr>
          <p:cNvPr id="13" name="TextBox 12"/>
          <p:cNvSpPr txBox="1">
            <a:spLocks noChangeArrowheads="1"/>
          </p:cNvSpPr>
          <p:nvPr/>
        </p:nvSpPr>
        <p:spPr bwMode="auto">
          <a:xfrm>
            <a:off x="7019925" y="6149975"/>
            <a:ext cx="2038350" cy="338138"/>
          </a:xfrm>
          <a:prstGeom prst="rect">
            <a:avLst/>
          </a:prstGeom>
          <a:noFill/>
          <a:ln w="9525">
            <a:noFill/>
            <a:miter lim="800000"/>
            <a:headEnd/>
            <a:tailEnd/>
          </a:ln>
        </p:spPr>
        <p:txBody>
          <a:bodyPr wrap="none">
            <a:spAutoFit/>
          </a:bodyPr>
          <a:lstStyle/>
          <a:p>
            <a:r>
              <a:rPr lang="en-US" sz="1600" dirty="0">
                <a:latin typeface="Calibri" pitchFamily="34" charset="0"/>
              </a:rPr>
              <a:t>Kruger et al. TPAMI’13</a:t>
            </a:r>
          </a:p>
        </p:txBody>
      </p:sp>
      <p:pic>
        <p:nvPicPr>
          <p:cNvPr id="14" name="Picture 1"/>
          <p:cNvPicPr>
            <a:picLocks noChangeAspect="1" noChangeArrowheads="1"/>
          </p:cNvPicPr>
          <p:nvPr/>
        </p:nvPicPr>
        <p:blipFill>
          <a:blip r:embed="rId4" cstate="print"/>
          <a:srcRect/>
          <a:stretch>
            <a:fillRect/>
          </a:stretch>
        </p:blipFill>
        <p:spPr bwMode="auto">
          <a:xfrm>
            <a:off x="1721768" y="333375"/>
            <a:ext cx="762000" cy="1011238"/>
          </a:xfrm>
          <a:prstGeom prst="rect">
            <a:avLst/>
          </a:prstGeom>
          <a:noFill/>
          <a:ln w="9525">
            <a:noFill/>
            <a:miter lim="800000"/>
            <a:headEnd/>
            <a:tailEnd/>
          </a:ln>
        </p:spPr>
      </p:pic>
      <p:sp>
        <p:nvSpPr>
          <p:cNvPr id="15" name="TextBox 14"/>
          <p:cNvSpPr txBox="1"/>
          <p:nvPr/>
        </p:nvSpPr>
        <p:spPr>
          <a:xfrm>
            <a:off x="929740" y="930206"/>
            <a:ext cx="761940" cy="338554"/>
          </a:xfrm>
          <a:prstGeom prst="rect">
            <a:avLst/>
          </a:prstGeom>
          <a:noFill/>
        </p:spPr>
        <p:txBody>
          <a:bodyPr wrap="none" rtlCol="0">
            <a:spAutoFit/>
          </a:bodyPr>
          <a:lstStyle/>
          <a:p>
            <a:r>
              <a:rPr lang="en-US" sz="1600" i="1" dirty="0"/>
              <a:t>Nature</a:t>
            </a:r>
          </a:p>
        </p:txBody>
      </p:sp>
      <p:pic>
        <p:nvPicPr>
          <p:cNvPr id="2" name="图片 1"/>
          <p:cNvPicPr>
            <a:picLocks noChangeAspect="1"/>
          </p:cNvPicPr>
          <p:nvPr/>
        </p:nvPicPr>
        <p:blipFill>
          <a:blip r:embed="rId5"/>
          <a:stretch>
            <a:fillRect/>
          </a:stretch>
        </p:blipFill>
        <p:spPr>
          <a:xfrm>
            <a:off x="3381939" y="4477868"/>
            <a:ext cx="2039175" cy="2170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dissolve">
                                      <p:cBhvr>
                                        <p:cTn id="7" dur="500"/>
                                        <p:tgtEl>
                                          <p:spTgt spid="11">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11">
                                            <p:txEl>
                                              <p:pRg st="2" end="2"/>
                                            </p:txEl>
                                          </p:spTgt>
                                        </p:tgtEl>
                                        <p:attrNameLst>
                                          <p:attrName>style.visibility</p:attrName>
                                        </p:attrNameLst>
                                      </p:cBhvr>
                                      <p:to>
                                        <p:strVal val="visible"/>
                                      </p:to>
                                    </p:set>
                                    <p:animEffect transition="in" filter="dissolve">
                                      <p:cBhvr>
                                        <p:cTn id="10" dur="500"/>
                                        <p:tgtEl>
                                          <p:spTgt spid="11">
                                            <p:txEl>
                                              <p:pRg st="2" end="2"/>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11">
                                            <p:txEl>
                                              <p:pRg st="1" end="1"/>
                                            </p:txEl>
                                          </p:spTgt>
                                        </p:tgtEl>
                                        <p:attrNameLst>
                                          <p:attrName>style.visibility</p:attrName>
                                        </p:attrNameLst>
                                      </p:cBhvr>
                                      <p:to>
                                        <p:strVal val="visible"/>
                                      </p:to>
                                    </p:set>
                                    <p:animEffect transition="in" filter="dissolve">
                                      <p:cBhvr>
                                        <p:cTn id="13" dur="500"/>
                                        <p:tgtEl>
                                          <p:spTgt spid="11">
                                            <p:txEl>
                                              <p:pRg st="1" end="1"/>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11">
                                            <p:txEl>
                                              <p:pRg st="3" end="3"/>
                                            </p:txEl>
                                          </p:spTgt>
                                        </p:tgtEl>
                                        <p:attrNameLst>
                                          <p:attrName>style.visibility</p:attrName>
                                        </p:attrNameLst>
                                      </p:cBhvr>
                                      <p:to>
                                        <p:strVal val="visible"/>
                                      </p:to>
                                    </p:set>
                                    <p:animEffect transition="in" filter="dissolve">
                                      <p:cBhvr>
                                        <p:cTn id="16" dur="500"/>
                                        <p:tgtEl>
                                          <p:spTgt spid="11">
                                            <p:txEl>
                                              <p:pRg st="3" end="3"/>
                                            </p:txEl>
                                          </p:spTgt>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dissolve">
                                      <p:cBhvr>
                                        <p:cTn id="19" dur="500"/>
                                        <p:tgtEl>
                                          <p:spTgt spid="13"/>
                                        </p:tgtEl>
                                      </p:cBhvr>
                                    </p:animEffect>
                                  </p:childTnLst>
                                </p:cTn>
                              </p:par>
                              <p:par>
                                <p:cTn id="20" presetID="9" presetClass="entr" presetSubtype="0" fill="hold"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dissolve">
                                      <p:cBhvr>
                                        <p:cTn id="2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ight Arrow 3"/>
          <p:cNvSpPr/>
          <p:nvPr/>
        </p:nvSpPr>
        <p:spPr>
          <a:xfrm>
            <a:off x="611560" y="1412776"/>
            <a:ext cx="7920880" cy="360040"/>
          </a:xfrm>
          <a:prstGeom prst="rightArrow">
            <a:avLst/>
          </a:prstGeom>
          <a:ln>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08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5" name="Straight Arrow Connector 4"/>
          <p:cNvCxnSpPr/>
          <p:nvPr/>
        </p:nvCxnSpPr>
        <p:spPr>
          <a:xfrm>
            <a:off x="755650" y="908050"/>
            <a:ext cx="0" cy="504825"/>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 name="TextBox 4"/>
          <p:cNvSpPr txBox="1">
            <a:spLocks noChangeArrowheads="1"/>
          </p:cNvSpPr>
          <p:nvPr/>
        </p:nvSpPr>
        <p:spPr bwMode="auto">
          <a:xfrm>
            <a:off x="107950" y="306388"/>
            <a:ext cx="1625600" cy="585787"/>
          </a:xfrm>
          <a:prstGeom prst="rect">
            <a:avLst/>
          </a:prstGeom>
          <a:noFill/>
          <a:ln w="9525">
            <a:noFill/>
            <a:miter lim="800000"/>
            <a:headEnd/>
            <a:tailEnd/>
          </a:ln>
        </p:spPr>
        <p:txBody>
          <a:bodyPr wrap="none">
            <a:spAutoFit/>
          </a:bodyPr>
          <a:lstStyle/>
          <a:p>
            <a:r>
              <a:rPr lang="en-US" sz="1600">
                <a:latin typeface="Calibri" pitchFamily="34" charset="0"/>
              </a:rPr>
              <a:t>Neural network</a:t>
            </a:r>
          </a:p>
          <a:p>
            <a:r>
              <a:rPr lang="en-US" sz="1600">
                <a:latin typeface="Calibri" pitchFamily="34" charset="0"/>
              </a:rPr>
              <a:t>Back propagation</a:t>
            </a:r>
          </a:p>
        </p:txBody>
      </p:sp>
      <p:sp>
        <p:nvSpPr>
          <p:cNvPr id="7" name="TextBox 5"/>
          <p:cNvSpPr txBox="1">
            <a:spLocks noChangeArrowheads="1"/>
          </p:cNvSpPr>
          <p:nvPr/>
        </p:nvSpPr>
        <p:spPr bwMode="auto">
          <a:xfrm>
            <a:off x="423863" y="1773238"/>
            <a:ext cx="652462" cy="368300"/>
          </a:xfrm>
          <a:prstGeom prst="rect">
            <a:avLst/>
          </a:prstGeom>
          <a:noFill/>
          <a:ln w="9525">
            <a:noFill/>
            <a:miter lim="800000"/>
            <a:headEnd/>
            <a:tailEnd/>
          </a:ln>
        </p:spPr>
        <p:txBody>
          <a:bodyPr wrap="none">
            <a:spAutoFit/>
          </a:bodyPr>
          <a:lstStyle/>
          <a:p>
            <a:r>
              <a:rPr lang="en-US">
                <a:latin typeface="Calibri" pitchFamily="34" charset="0"/>
              </a:rPr>
              <a:t>1986</a:t>
            </a:r>
          </a:p>
        </p:txBody>
      </p:sp>
      <p:cxnSp>
        <p:nvCxnSpPr>
          <p:cNvPr id="8" name="Straight Arrow Connector 7"/>
          <p:cNvCxnSpPr/>
          <p:nvPr/>
        </p:nvCxnSpPr>
        <p:spPr>
          <a:xfrm>
            <a:off x="4610100" y="900113"/>
            <a:ext cx="0" cy="503237"/>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9" name="TextBox 7"/>
          <p:cNvSpPr txBox="1">
            <a:spLocks noChangeArrowheads="1"/>
          </p:cNvSpPr>
          <p:nvPr/>
        </p:nvSpPr>
        <p:spPr bwMode="auto">
          <a:xfrm>
            <a:off x="4279900" y="1763713"/>
            <a:ext cx="652463" cy="369887"/>
          </a:xfrm>
          <a:prstGeom prst="rect">
            <a:avLst/>
          </a:prstGeom>
          <a:noFill/>
          <a:ln w="9525">
            <a:noFill/>
            <a:miter lim="800000"/>
            <a:headEnd/>
            <a:tailEnd/>
          </a:ln>
        </p:spPr>
        <p:txBody>
          <a:bodyPr wrap="none">
            <a:spAutoFit/>
          </a:bodyPr>
          <a:lstStyle/>
          <a:p>
            <a:r>
              <a:rPr lang="en-US">
                <a:latin typeface="Calibri" pitchFamily="34" charset="0"/>
              </a:rPr>
              <a:t>2006</a:t>
            </a:r>
          </a:p>
        </p:txBody>
      </p:sp>
      <p:sp>
        <p:nvSpPr>
          <p:cNvPr id="10" name="Rectangle 9"/>
          <p:cNvSpPr/>
          <p:nvPr/>
        </p:nvSpPr>
        <p:spPr>
          <a:xfrm>
            <a:off x="1331913" y="1516063"/>
            <a:ext cx="3240087" cy="14446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11" name="Picture 1"/>
          <p:cNvPicPr>
            <a:picLocks noChangeAspect="1" noChangeArrowheads="1"/>
          </p:cNvPicPr>
          <p:nvPr/>
        </p:nvPicPr>
        <p:blipFill>
          <a:blip r:embed="rId3" cstate="print"/>
          <a:srcRect/>
          <a:stretch>
            <a:fillRect/>
          </a:stretch>
        </p:blipFill>
        <p:spPr bwMode="auto">
          <a:xfrm>
            <a:off x="3132138" y="333375"/>
            <a:ext cx="762000" cy="1011238"/>
          </a:xfrm>
          <a:prstGeom prst="rect">
            <a:avLst/>
          </a:prstGeom>
          <a:noFill/>
          <a:ln w="9525">
            <a:noFill/>
            <a:miter lim="800000"/>
            <a:headEnd/>
            <a:tailEnd/>
          </a:ln>
        </p:spPr>
      </p:pic>
      <p:sp>
        <p:nvSpPr>
          <p:cNvPr id="12" name="TextBox 10"/>
          <p:cNvSpPr txBox="1">
            <a:spLocks noChangeArrowheads="1"/>
          </p:cNvSpPr>
          <p:nvPr/>
        </p:nvSpPr>
        <p:spPr bwMode="auto">
          <a:xfrm>
            <a:off x="3844925" y="333375"/>
            <a:ext cx="1460500" cy="584200"/>
          </a:xfrm>
          <a:prstGeom prst="rect">
            <a:avLst/>
          </a:prstGeom>
          <a:noFill/>
          <a:ln w="9525">
            <a:noFill/>
            <a:miter lim="800000"/>
            <a:headEnd/>
            <a:tailEnd/>
          </a:ln>
        </p:spPr>
        <p:txBody>
          <a:bodyPr wrap="none">
            <a:spAutoFit/>
          </a:bodyPr>
          <a:lstStyle/>
          <a:p>
            <a:r>
              <a:rPr lang="en-US" sz="1600">
                <a:latin typeface="Calibri" pitchFamily="34" charset="0"/>
              </a:rPr>
              <a:t>Deep belief net</a:t>
            </a:r>
          </a:p>
          <a:p>
            <a:r>
              <a:rPr lang="en-US" sz="1600" i="1">
                <a:latin typeface="Calibri" pitchFamily="34" charset="0"/>
              </a:rPr>
              <a:t>Science</a:t>
            </a:r>
          </a:p>
        </p:txBody>
      </p:sp>
      <p:grpSp>
        <p:nvGrpSpPr>
          <p:cNvPr id="13" name="Group 11"/>
          <p:cNvGrpSpPr>
            <a:grpSpLocks/>
          </p:cNvGrpSpPr>
          <p:nvPr/>
        </p:nvGrpSpPr>
        <p:grpSpPr bwMode="auto">
          <a:xfrm>
            <a:off x="66675" y="2924175"/>
            <a:ext cx="2057400" cy="2209800"/>
            <a:chOff x="4572000" y="3505200"/>
            <a:chExt cx="2057400" cy="2209800"/>
          </a:xfrm>
        </p:grpSpPr>
        <p:sp>
          <p:nvSpPr>
            <p:cNvPr id="14" name="Rectangle 8"/>
            <p:cNvSpPr>
              <a:spLocks noChangeArrowheads="1"/>
            </p:cNvSpPr>
            <p:nvPr/>
          </p:nvSpPr>
          <p:spPr bwMode="auto">
            <a:xfrm>
              <a:off x="4572000" y="5410200"/>
              <a:ext cx="2057400" cy="304800"/>
            </a:xfrm>
            <a:prstGeom prst="rect">
              <a:avLst/>
            </a:prstGeom>
            <a:solidFill>
              <a:schemeClr val="accent1"/>
            </a:solidFill>
            <a:ln w="9525">
              <a:solidFill>
                <a:schemeClr val="tx1"/>
              </a:solidFill>
              <a:miter lim="800000"/>
              <a:headEnd/>
              <a:tailEnd/>
            </a:ln>
          </p:spPr>
          <p:txBody>
            <a:bodyPr wrap="none" anchor="ctr"/>
            <a:lstStyle/>
            <a:p>
              <a:pPr algn="ctr"/>
              <a:endParaRPr lang="zh-TW" altLang="en-US">
                <a:latin typeface="Calibri" pitchFamily="34" charset="0"/>
              </a:endParaRPr>
            </a:p>
          </p:txBody>
        </p:sp>
        <p:sp>
          <p:nvSpPr>
            <p:cNvPr id="15" name="Rectangle 9"/>
            <p:cNvSpPr>
              <a:spLocks noChangeArrowheads="1"/>
            </p:cNvSpPr>
            <p:nvPr/>
          </p:nvSpPr>
          <p:spPr bwMode="auto">
            <a:xfrm>
              <a:off x="4572000" y="4800600"/>
              <a:ext cx="2057400" cy="381000"/>
            </a:xfrm>
            <a:prstGeom prst="rect">
              <a:avLst/>
            </a:prstGeom>
            <a:solidFill>
              <a:schemeClr val="accent1"/>
            </a:solidFill>
            <a:ln w="9525">
              <a:solidFill>
                <a:schemeClr val="tx1"/>
              </a:solidFill>
              <a:miter lim="800000"/>
              <a:headEnd/>
              <a:tailEnd/>
            </a:ln>
          </p:spPr>
          <p:txBody>
            <a:bodyPr wrap="none" anchor="ctr"/>
            <a:lstStyle/>
            <a:p>
              <a:pPr algn="ctr"/>
              <a:endParaRPr lang="zh-TW" altLang="en-US">
                <a:latin typeface="Calibri" pitchFamily="34" charset="0"/>
              </a:endParaRPr>
            </a:p>
          </p:txBody>
        </p:sp>
        <p:sp>
          <p:nvSpPr>
            <p:cNvPr id="16" name="Oval 10"/>
            <p:cNvSpPr>
              <a:spLocks noChangeArrowheads="1"/>
            </p:cNvSpPr>
            <p:nvPr/>
          </p:nvSpPr>
          <p:spPr bwMode="auto">
            <a:xfrm>
              <a:off x="4829175" y="5462588"/>
              <a:ext cx="312738" cy="252412"/>
            </a:xfrm>
            <a:prstGeom prst="ellipse">
              <a:avLst/>
            </a:prstGeom>
            <a:solidFill>
              <a:schemeClr val="bg2"/>
            </a:solidFill>
            <a:ln w="9525">
              <a:solidFill>
                <a:schemeClr val="tx1"/>
              </a:solidFill>
              <a:round/>
              <a:headEnd/>
              <a:tailEnd/>
            </a:ln>
          </p:spPr>
          <p:txBody>
            <a:bodyPr wrap="none" anchor="ctr"/>
            <a:lstStyle/>
            <a:p>
              <a:pPr algn="ctr"/>
              <a:endParaRPr lang="zh-TW" altLang="en-US">
                <a:latin typeface="Calibri" pitchFamily="34" charset="0"/>
              </a:endParaRPr>
            </a:p>
          </p:txBody>
        </p:sp>
        <p:sp>
          <p:nvSpPr>
            <p:cNvPr id="17" name="Oval 11"/>
            <p:cNvSpPr>
              <a:spLocks noChangeArrowheads="1"/>
            </p:cNvSpPr>
            <p:nvPr/>
          </p:nvSpPr>
          <p:spPr bwMode="auto">
            <a:xfrm>
              <a:off x="5491163" y="5462588"/>
              <a:ext cx="312737" cy="252412"/>
            </a:xfrm>
            <a:prstGeom prst="ellipse">
              <a:avLst/>
            </a:prstGeom>
            <a:solidFill>
              <a:schemeClr val="bg2"/>
            </a:solidFill>
            <a:ln w="9525">
              <a:solidFill>
                <a:schemeClr val="tx1"/>
              </a:solidFill>
              <a:round/>
              <a:headEnd/>
              <a:tailEnd/>
            </a:ln>
          </p:spPr>
          <p:txBody>
            <a:bodyPr wrap="none" anchor="ctr"/>
            <a:lstStyle/>
            <a:p>
              <a:pPr algn="ctr"/>
              <a:endParaRPr lang="zh-TW" altLang="en-US">
                <a:latin typeface="Calibri" pitchFamily="34" charset="0"/>
              </a:endParaRPr>
            </a:p>
          </p:txBody>
        </p:sp>
        <p:sp>
          <p:nvSpPr>
            <p:cNvPr id="18" name="Oval 12"/>
            <p:cNvSpPr>
              <a:spLocks noChangeArrowheads="1"/>
            </p:cNvSpPr>
            <p:nvPr/>
          </p:nvSpPr>
          <p:spPr bwMode="auto">
            <a:xfrm>
              <a:off x="5472113" y="4886325"/>
              <a:ext cx="312737" cy="252413"/>
            </a:xfrm>
            <a:prstGeom prst="ellipse">
              <a:avLst/>
            </a:prstGeom>
            <a:solidFill>
              <a:schemeClr val="bg1"/>
            </a:solidFill>
            <a:ln w="9525">
              <a:solidFill>
                <a:schemeClr val="tx1"/>
              </a:solidFill>
              <a:round/>
              <a:headEnd/>
              <a:tailEnd/>
            </a:ln>
          </p:spPr>
          <p:txBody>
            <a:bodyPr wrap="none" anchor="ctr"/>
            <a:lstStyle/>
            <a:p>
              <a:pPr algn="ctr"/>
              <a:endParaRPr lang="zh-TW" altLang="en-US">
                <a:latin typeface="Calibri" pitchFamily="34" charset="0"/>
              </a:endParaRPr>
            </a:p>
          </p:txBody>
        </p:sp>
        <p:sp>
          <p:nvSpPr>
            <p:cNvPr id="19" name="Oval 13"/>
            <p:cNvSpPr>
              <a:spLocks noChangeArrowheads="1"/>
            </p:cNvSpPr>
            <p:nvPr/>
          </p:nvSpPr>
          <p:spPr bwMode="auto">
            <a:xfrm>
              <a:off x="6153150" y="5462588"/>
              <a:ext cx="312738" cy="252412"/>
            </a:xfrm>
            <a:prstGeom prst="ellipse">
              <a:avLst/>
            </a:prstGeom>
            <a:solidFill>
              <a:schemeClr val="bg2"/>
            </a:solidFill>
            <a:ln w="9525">
              <a:solidFill>
                <a:schemeClr val="tx1"/>
              </a:solidFill>
              <a:round/>
              <a:headEnd/>
              <a:tailEnd/>
            </a:ln>
          </p:spPr>
          <p:txBody>
            <a:bodyPr wrap="none" anchor="ctr"/>
            <a:lstStyle/>
            <a:p>
              <a:pPr algn="ctr"/>
              <a:endParaRPr lang="zh-TW" altLang="en-US">
                <a:latin typeface="Calibri" pitchFamily="34" charset="0"/>
              </a:endParaRPr>
            </a:p>
          </p:txBody>
        </p:sp>
        <p:sp>
          <p:nvSpPr>
            <p:cNvPr id="20" name="Oval 14"/>
            <p:cNvSpPr>
              <a:spLocks noChangeArrowheads="1"/>
            </p:cNvSpPr>
            <p:nvPr/>
          </p:nvSpPr>
          <p:spPr bwMode="auto">
            <a:xfrm>
              <a:off x="6157913" y="4876800"/>
              <a:ext cx="312737" cy="252413"/>
            </a:xfrm>
            <a:prstGeom prst="ellipse">
              <a:avLst/>
            </a:prstGeom>
            <a:solidFill>
              <a:schemeClr val="bg1"/>
            </a:solidFill>
            <a:ln w="9525">
              <a:solidFill>
                <a:schemeClr val="tx1"/>
              </a:solidFill>
              <a:round/>
              <a:headEnd/>
              <a:tailEnd/>
            </a:ln>
          </p:spPr>
          <p:txBody>
            <a:bodyPr wrap="none" anchor="ctr"/>
            <a:lstStyle/>
            <a:p>
              <a:pPr algn="ctr"/>
              <a:endParaRPr lang="zh-TW" altLang="en-US">
                <a:latin typeface="Calibri" pitchFamily="34" charset="0"/>
              </a:endParaRPr>
            </a:p>
          </p:txBody>
        </p:sp>
        <p:sp>
          <p:nvSpPr>
            <p:cNvPr id="21" name="Oval 15"/>
            <p:cNvSpPr>
              <a:spLocks noChangeArrowheads="1"/>
            </p:cNvSpPr>
            <p:nvPr/>
          </p:nvSpPr>
          <p:spPr bwMode="auto">
            <a:xfrm>
              <a:off x="4773613" y="4876800"/>
              <a:ext cx="312737" cy="252413"/>
            </a:xfrm>
            <a:prstGeom prst="ellipse">
              <a:avLst/>
            </a:prstGeom>
            <a:solidFill>
              <a:schemeClr val="bg1"/>
            </a:solidFill>
            <a:ln w="9525">
              <a:solidFill>
                <a:schemeClr val="tx1"/>
              </a:solidFill>
              <a:round/>
              <a:headEnd/>
              <a:tailEnd/>
            </a:ln>
          </p:spPr>
          <p:txBody>
            <a:bodyPr wrap="none" anchor="ctr"/>
            <a:lstStyle/>
            <a:p>
              <a:pPr algn="ctr"/>
              <a:endParaRPr lang="zh-TW" altLang="en-US">
                <a:latin typeface="Calibri" pitchFamily="34" charset="0"/>
              </a:endParaRPr>
            </a:p>
          </p:txBody>
        </p:sp>
        <p:sp>
          <p:nvSpPr>
            <p:cNvPr id="22" name="Line 16"/>
            <p:cNvSpPr>
              <a:spLocks noChangeShapeType="1"/>
            </p:cNvSpPr>
            <p:nvPr/>
          </p:nvSpPr>
          <p:spPr bwMode="auto">
            <a:xfrm>
              <a:off x="5600700" y="5181600"/>
              <a:ext cx="0" cy="228600"/>
            </a:xfrm>
            <a:prstGeom prst="line">
              <a:avLst/>
            </a:prstGeom>
            <a:noFill/>
            <a:ln w="38100">
              <a:solidFill>
                <a:schemeClr val="tx1"/>
              </a:solidFill>
              <a:round/>
              <a:headEnd/>
              <a:tailEnd type="triangle" w="med" len="med"/>
            </a:ln>
          </p:spPr>
          <p:txBody>
            <a:bodyPr/>
            <a:lstStyle/>
            <a:p>
              <a:endParaRPr lang="en-US"/>
            </a:p>
          </p:txBody>
        </p:sp>
        <p:sp>
          <p:nvSpPr>
            <p:cNvPr id="23" name="Rectangle 17"/>
            <p:cNvSpPr>
              <a:spLocks noChangeArrowheads="1"/>
            </p:cNvSpPr>
            <p:nvPr/>
          </p:nvSpPr>
          <p:spPr bwMode="auto">
            <a:xfrm>
              <a:off x="5029200" y="4724400"/>
              <a:ext cx="488950" cy="457200"/>
            </a:xfrm>
            <a:prstGeom prst="rect">
              <a:avLst/>
            </a:prstGeom>
            <a:noFill/>
            <a:ln w="9525">
              <a:noFill/>
              <a:miter lim="800000"/>
              <a:headEnd/>
              <a:tailEnd/>
            </a:ln>
          </p:spPr>
          <p:txBody>
            <a:bodyPr wrap="none">
              <a:spAutoFit/>
            </a:bodyPr>
            <a:lstStyle/>
            <a:p>
              <a:r>
                <a:rPr lang="en-US" altLang="zh-CN" sz="2400" b="1">
                  <a:latin typeface="Times New Roman" pitchFamily="18" charset="0"/>
                </a:rPr>
                <a:t>…</a:t>
              </a:r>
              <a:endParaRPr lang="en-US" altLang="zh-CN" sz="2400" b="1" baseline="-25000">
                <a:latin typeface="Times New Roman" pitchFamily="18" charset="0"/>
              </a:endParaRPr>
            </a:p>
          </p:txBody>
        </p:sp>
        <p:sp>
          <p:nvSpPr>
            <p:cNvPr id="24" name="Rectangle 18"/>
            <p:cNvSpPr>
              <a:spLocks noChangeArrowheads="1"/>
            </p:cNvSpPr>
            <p:nvPr/>
          </p:nvSpPr>
          <p:spPr bwMode="auto">
            <a:xfrm>
              <a:off x="5757863" y="4724400"/>
              <a:ext cx="488950" cy="457200"/>
            </a:xfrm>
            <a:prstGeom prst="rect">
              <a:avLst/>
            </a:prstGeom>
            <a:noFill/>
            <a:ln w="9525">
              <a:noFill/>
              <a:miter lim="800000"/>
              <a:headEnd/>
              <a:tailEnd/>
            </a:ln>
          </p:spPr>
          <p:txBody>
            <a:bodyPr wrap="none">
              <a:spAutoFit/>
            </a:bodyPr>
            <a:lstStyle/>
            <a:p>
              <a:r>
                <a:rPr lang="en-US" altLang="zh-CN" sz="2400" b="1">
                  <a:latin typeface="Times New Roman" pitchFamily="18" charset="0"/>
                </a:rPr>
                <a:t>…</a:t>
              </a:r>
              <a:endParaRPr lang="en-US" altLang="zh-CN" sz="2400" b="1" baseline="-25000">
                <a:latin typeface="Times New Roman" pitchFamily="18" charset="0"/>
              </a:endParaRPr>
            </a:p>
          </p:txBody>
        </p:sp>
        <p:sp>
          <p:nvSpPr>
            <p:cNvPr id="25" name="Rectangle 19"/>
            <p:cNvSpPr>
              <a:spLocks noChangeArrowheads="1"/>
            </p:cNvSpPr>
            <p:nvPr/>
          </p:nvSpPr>
          <p:spPr bwMode="auto">
            <a:xfrm>
              <a:off x="5099050" y="5257800"/>
              <a:ext cx="488950" cy="457200"/>
            </a:xfrm>
            <a:prstGeom prst="rect">
              <a:avLst/>
            </a:prstGeom>
            <a:noFill/>
            <a:ln w="9525">
              <a:noFill/>
              <a:miter lim="800000"/>
              <a:headEnd/>
              <a:tailEnd/>
            </a:ln>
          </p:spPr>
          <p:txBody>
            <a:bodyPr wrap="none">
              <a:spAutoFit/>
            </a:bodyPr>
            <a:lstStyle/>
            <a:p>
              <a:r>
                <a:rPr lang="en-US" altLang="zh-CN" sz="2400" b="1">
                  <a:latin typeface="Times New Roman" pitchFamily="18" charset="0"/>
                </a:rPr>
                <a:t>…</a:t>
              </a:r>
              <a:endParaRPr lang="en-US" altLang="zh-CN" sz="2400" b="1" baseline="-25000">
                <a:latin typeface="Times New Roman" pitchFamily="18" charset="0"/>
              </a:endParaRPr>
            </a:p>
          </p:txBody>
        </p:sp>
        <p:sp>
          <p:nvSpPr>
            <p:cNvPr id="26" name="Rectangle 20"/>
            <p:cNvSpPr>
              <a:spLocks noChangeArrowheads="1"/>
            </p:cNvSpPr>
            <p:nvPr/>
          </p:nvSpPr>
          <p:spPr bwMode="auto">
            <a:xfrm>
              <a:off x="5759450" y="5257800"/>
              <a:ext cx="488950" cy="457200"/>
            </a:xfrm>
            <a:prstGeom prst="rect">
              <a:avLst/>
            </a:prstGeom>
            <a:noFill/>
            <a:ln w="9525">
              <a:noFill/>
              <a:miter lim="800000"/>
              <a:headEnd/>
              <a:tailEnd/>
            </a:ln>
          </p:spPr>
          <p:txBody>
            <a:bodyPr wrap="none">
              <a:spAutoFit/>
            </a:bodyPr>
            <a:lstStyle/>
            <a:p>
              <a:r>
                <a:rPr lang="en-US" altLang="zh-CN" sz="2400" b="1">
                  <a:latin typeface="Times New Roman" pitchFamily="18" charset="0"/>
                </a:rPr>
                <a:t>…</a:t>
              </a:r>
              <a:endParaRPr lang="en-US" altLang="zh-CN" sz="2400" b="1" baseline="-25000">
                <a:latin typeface="Times New Roman" pitchFamily="18" charset="0"/>
              </a:endParaRPr>
            </a:p>
          </p:txBody>
        </p:sp>
        <p:sp>
          <p:nvSpPr>
            <p:cNvPr id="27" name="Rectangle 21"/>
            <p:cNvSpPr>
              <a:spLocks noChangeArrowheads="1"/>
            </p:cNvSpPr>
            <p:nvPr/>
          </p:nvSpPr>
          <p:spPr bwMode="auto">
            <a:xfrm>
              <a:off x="4572000" y="4191000"/>
              <a:ext cx="2057400" cy="381000"/>
            </a:xfrm>
            <a:prstGeom prst="rect">
              <a:avLst/>
            </a:prstGeom>
            <a:solidFill>
              <a:schemeClr val="accent1"/>
            </a:solidFill>
            <a:ln w="9525">
              <a:solidFill>
                <a:schemeClr val="tx1"/>
              </a:solidFill>
              <a:miter lim="800000"/>
              <a:headEnd/>
              <a:tailEnd/>
            </a:ln>
          </p:spPr>
          <p:txBody>
            <a:bodyPr wrap="none" anchor="ctr"/>
            <a:lstStyle/>
            <a:p>
              <a:pPr algn="ctr"/>
              <a:endParaRPr lang="zh-TW" altLang="en-US">
                <a:latin typeface="Calibri" pitchFamily="34" charset="0"/>
              </a:endParaRPr>
            </a:p>
          </p:txBody>
        </p:sp>
        <p:sp>
          <p:nvSpPr>
            <p:cNvPr id="28" name="Oval 22"/>
            <p:cNvSpPr>
              <a:spLocks noChangeArrowheads="1"/>
            </p:cNvSpPr>
            <p:nvPr/>
          </p:nvSpPr>
          <p:spPr bwMode="auto">
            <a:xfrm>
              <a:off x="5472113" y="4276725"/>
              <a:ext cx="312737" cy="252413"/>
            </a:xfrm>
            <a:prstGeom prst="ellipse">
              <a:avLst/>
            </a:prstGeom>
            <a:solidFill>
              <a:schemeClr val="bg1"/>
            </a:solidFill>
            <a:ln w="9525">
              <a:solidFill>
                <a:schemeClr val="tx1"/>
              </a:solidFill>
              <a:round/>
              <a:headEnd/>
              <a:tailEnd/>
            </a:ln>
          </p:spPr>
          <p:txBody>
            <a:bodyPr wrap="none" anchor="ctr"/>
            <a:lstStyle/>
            <a:p>
              <a:pPr algn="ctr"/>
              <a:endParaRPr lang="zh-TW" altLang="en-US">
                <a:latin typeface="Calibri" pitchFamily="34" charset="0"/>
              </a:endParaRPr>
            </a:p>
          </p:txBody>
        </p:sp>
        <p:sp>
          <p:nvSpPr>
            <p:cNvPr id="29" name="Oval 23"/>
            <p:cNvSpPr>
              <a:spLocks noChangeArrowheads="1"/>
            </p:cNvSpPr>
            <p:nvPr/>
          </p:nvSpPr>
          <p:spPr bwMode="auto">
            <a:xfrm>
              <a:off x="6157913" y="4267200"/>
              <a:ext cx="312737" cy="252413"/>
            </a:xfrm>
            <a:prstGeom prst="ellipse">
              <a:avLst/>
            </a:prstGeom>
            <a:solidFill>
              <a:schemeClr val="bg1"/>
            </a:solidFill>
            <a:ln w="9525">
              <a:solidFill>
                <a:schemeClr val="tx1"/>
              </a:solidFill>
              <a:round/>
              <a:headEnd/>
              <a:tailEnd/>
            </a:ln>
          </p:spPr>
          <p:txBody>
            <a:bodyPr wrap="none" anchor="ctr"/>
            <a:lstStyle/>
            <a:p>
              <a:pPr algn="ctr"/>
              <a:endParaRPr lang="zh-TW" altLang="en-US">
                <a:latin typeface="Calibri" pitchFamily="34" charset="0"/>
              </a:endParaRPr>
            </a:p>
          </p:txBody>
        </p:sp>
        <p:sp>
          <p:nvSpPr>
            <p:cNvPr id="30" name="Oval 24"/>
            <p:cNvSpPr>
              <a:spLocks noChangeArrowheads="1"/>
            </p:cNvSpPr>
            <p:nvPr/>
          </p:nvSpPr>
          <p:spPr bwMode="auto">
            <a:xfrm>
              <a:off x="4773613" y="4267200"/>
              <a:ext cx="312737" cy="252413"/>
            </a:xfrm>
            <a:prstGeom prst="ellipse">
              <a:avLst/>
            </a:prstGeom>
            <a:solidFill>
              <a:schemeClr val="bg1"/>
            </a:solidFill>
            <a:ln w="9525">
              <a:solidFill>
                <a:schemeClr val="tx1"/>
              </a:solidFill>
              <a:round/>
              <a:headEnd/>
              <a:tailEnd/>
            </a:ln>
          </p:spPr>
          <p:txBody>
            <a:bodyPr wrap="none" anchor="ctr"/>
            <a:lstStyle/>
            <a:p>
              <a:pPr algn="ctr"/>
              <a:endParaRPr lang="zh-TW" altLang="en-US">
                <a:latin typeface="Calibri" pitchFamily="34" charset="0"/>
              </a:endParaRPr>
            </a:p>
          </p:txBody>
        </p:sp>
        <p:sp>
          <p:nvSpPr>
            <p:cNvPr id="31" name="Line 25"/>
            <p:cNvSpPr>
              <a:spLocks noChangeShapeType="1"/>
            </p:cNvSpPr>
            <p:nvPr/>
          </p:nvSpPr>
          <p:spPr bwMode="auto">
            <a:xfrm>
              <a:off x="5600700" y="4572000"/>
              <a:ext cx="0" cy="228600"/>
            </a:xfrm>
            <a:prstGeom prst="line">
              <a:avLst/>
            </a:prstGeom>
            <a:noFill/>
            <a:ln w="38100">
              <a:solidFill>
                <a:schemeClr val="tx1"/>
              </a:solidFill>
              <a:round/>
              <a:headEnd/>
              <a:tailEnd type="triangle" w="med" len="med"/>
            </a:ln>
          </p:spPr>
          <p:txBody>
            <a:bodyPr/>
            <a:lstStyle/>
            <a:p>
              <a:endParaRPr lang="en-US"/>
            </a:p>
          </p:txBody>
        </p:sp>
        <p:sp>
          <p:nvSpPr>
            <p:cNvPr id="32" name="Rectangle 26"/>
            <p:cNvSpPr>
              <a:spLocks noChangeArrowheads="1"/>
            </p:cNvSpPr>
            <p:nvPr/>
          </p:nvSpPr>
          <p:spPr bwMode="auto">
            <a:xfrm>
              <a:off x="5029200" y="4114800"/>
              <a:ext cx="488950" cy="457200"/>
            </a:xfrm>
            <a:prstGeom prst="rect">
              <a:avLst/>
            </a:prstGeom>
            <a:noFill/>
            <a:ln w="9525">
              <a:noFill/>
              <a:miter lim="800000"/>
              <a:headEnd/>
              <a:tailEnd/>
            </a:ln>
          </p:spPr>
          <p:txBody>
            <a:bodyPr wrap="none">
              <a:spAutoFit/>
            </a:bodyPr>
            <a:lstStyle/>
            <a:p>
              <a:r>
                <a:rPr lang="en-US" altLang="zh-CN" sz="2400" b="1">
                  <a:latin typeface="Times New Roman" pitchFamily="18" charset="0"/>
                </a:rPr>
                <a:t>…</a:t>
              </a:r>
              <a:endParaRPr lang="en-US" altLang="zh-CN" sz="2400" b="1" baseline="-25000">
                <a:latin typeface="Times New Roman" pitchFamily="18" charset="0"/>
              </a:endParaRPr>
            </a:p>
          </p:txBody>
        </p:sp>
        <p:sp>
          <p:nvSpPr>
            <p:cNvPr id="33" name="Rectangle 27"/>
            <p:cNvSpPr>
              <a:spLocks noChangeArrowheads="1"/>
            </p:cNvSpPr>
            <p:nvPr/>
          </p:nvSpPr>
          <p:spPr bwMode="auto">
            <a:xfrm>
              <a:off x="5757863" y="4114800"/>
              <a:ext cx="488950" cy="457200"/>
            </a:xfrm>
            <a:prstGeom prst="rect">
              <a:avLst/>
            </a:prstGeom>
            <a:noFill/>
            <a:ln w="9525">
              <a:noFill/>
              <a:miter lim="800000"/>
              <a:headEnd/>
              <a:tailEnd/>
            </a:ln>
          </p:spPr>
          <p:txBody>
            <a:bodyPr wrap="none">
              <a:spAutoFit/>
            </a:bodyPr>
            <a:lstStyle/>
            <a:p>
              <a:r>
                <a:rPr lang="en-US" altLang="zh-CN" sz="2400" b="1">
                  <a:latin typeface="Times New Roman" pitchFamily="18" charset="0"/>
                </a:rPr>
                <a:t>…</a:t>
              </a:r>
              <a:endParaRPr lang="en-US" altLang="zh-CN" sz="2400" b="1" baseline="-25000">
                <a:latin typeface="Times New Roman" pitchFamily="18" charset="0"/>
              </a:endParaRPr>
            </a:p>
          </p:txBody>
        </p:sp>
        <p:sp>
          <p:nvSpPr>
            <p:cNvPr id="34" name="Rectangle 28"/>
            <p:cNvSpPr>
              <a:spLocks noChangeArrowheads="1"/>
            </p:cNvSpPr>
            <p:nvPr/>
          </p:nvSpPr>
          <p:spPr bwMode="auto">
            <a:xfrm>
              <a:off x="4572000" y="3581400"/>
              <a:ext cx="2057400" cy="381000"/>
            </a:xfrm>
            <a:prstGeom prst="rect">
              <a:avLst/>
            </a:prstGeom>
            <a:solidFill>
              <a:schemeClr val="accent1"/>
            </a:solidFill>
            <a:ln w="9525">
              <a:solidFill>
                <a:schemeClr val="tx1"/>
              </a:solidFill>
              <a:miter lim="800000"/>
              <a:headEnd/>
              <a:tailEnd/>
            </a:ln>
          </p:spPr>
          <p:txBody>
            <a:bodyPr wrap="none" anchor="ctr"/>
            <a:lstStyle/>
            <a:p>
              <a:pPr algn="ctr"/>
              <a:endParaRPr lang="zh-TW" altLang="en-US">
                <a:latin typeface="Calibri" pitchFamily="34" charset="0"/>
              </a:endParaRPr>
            </a:p>
          </p:txBody>
        </p:sp>
        <p:sp>
          <p:nvSpPr>
            <p:cNvPr id="35" name="Oval 29"/>
            <p:cNvSpPr>
              <a:spLocks noChangeArrowheads="1"/>
            </p:cNvSpPr>
            <p:nvPr/>
          </p:nvSpPr>
          <p:spPr bwMode="auto">
            <a:xfrm>
              <a:off x="5472113" y="3667125"/>
              <a:ext cx="312737" cy="252413"/>
            </a:xfrm>
            <a:prstGeom prst="ellipse">
              <a:avLst/>
            </a:prstGeom>
            <a:solidFill>
              <a:schemeClr val="bg1"/>
            </a:solidFill>
            <a:ln w="9525">
              <a:solidFill>
                <a:schemeClr val="tx1"/>
              </a:solidFill>
              <a:round/>
              <a:headEnd/>
              <a:tailEnd/>
            </a:ln>
          </p:spPr>
          <p:txBody>
            <a:bodyPr wrap="none" anchor="ctr"/>
            <a:lstStyle/>
            <a:p>
              <a:pPr algn="ctr"/>
              <a:endParaRPr lang="zh-TW" altLang="en-US">
                <a:latin typeface="Calibri" pitchFamily="34" charset="0"/>
              </a:endParaRPr>
            </a:p>
          </p:txBody>
        </p:sp>
        <p:sp>
          <p:nvSpPr>
            <p:cNvPr id="36" name="Oval 30"/>
            <p:cNvSpPr>
              <a:spLocks noChangeArrowheads="1"/>
            </p:cNvSpPr>
            <p:nvPr/>
          </p:nvSpPr>
          <p:spPr bwMode="auto">
            <a:xfrm>
              <a:off x="6157913" y="3657600"/>
              <a:ext cx="312737" cy="252413"/>
            </a:xfrm>
            <a:prstGeom prst="ellipse">
              <a:avLst/>
            </a:prstGeom>
            <a:solidFill>
              <a:schemeClr val="bg1"/>
            </a:solidFill>
            <a:ln w="9525">
              <a:solidFill>
                <a:schemeClr val="tx1"/>
              </a:solidFill>
              <a:round/>
              <a:headEnd/>
              <a:tailEnd/>
            </a:ln>
          </p:spPr>
          <p:txBody>
            <a:bodyPr wrap="none" anchor="ctr"/>
            <a:lstStyle/>
            <a:p>
              <a:pPr algn="ctr"/>
              <a:endParaRPr lang="zh-TW" altLang="en-US">
                <a:latin typeface="Calibri" pitchFamily="34" charset="0"/>
              </a:endParaRPr>
            </a:p>
          </p:txBody>
        </p:sp>
        <p:sp>
          <p:nvSpPr>
            <p:cNvPr id="37" name="Oval 31"/>
            <p:cNvSpPr>
              <a:spLocks noChangeArrowheads="1"/>
            </p:cNvSpPr>
            <p:nvPr/>
          </p:nvSpPr>
          <p:spPr bwMode="auto">
            <a:xfrm>
              <a:off x="4773613" y="3657600"/>
              <a:ext cx="312737" cy="252413"/>
            </a:xfrm>
            <a:prstGeom prst="ellipse">
              <a:avLst/>
            </a:prstGeom>
            <a:solidFill>
              <a:schemeClr val="bg1"/>
            </a:solidFill>
            <a:ln w="9525">
              <a:solidFill>
                <a:schemeClr val="tx1"/>
              </a:solidFill>
              <a:round/>
              <a:headEnd/>
              <a:tailEnd/>
            </a:ln>
          </p:spPr>
          <p:txBody>
            <a:bodyPr wrap="none" anchor="ctr"/>
            <a:lstStyle/>
            <a:p>
              <a:pPr algn="ctr"/>
              <a:endParaRPr lang="zh-TW" altLang="en-US">
                <a:latin typeface="Calibri" pitchFamily="34" charset="0"/>
              </a:endParaRPr>
            </a:p>
          </p:txBody>
        </p:sp>
        <p:sp>
          <p:nvSpPr>
            <p:cNvPr id="38" name="Line 32"/>
            <p:cNvSpPr>
              <a:spLocks noChangeShapeType="1"/>
            </p:cNvSpPr>
            <p:nvPr/>
          </p:nvSpPr>
          <p:spPr bwMode="auto">
            <a:xfrm>
              <a:off x="5600700" y="3962400"/>
              <a:ext cx="0" cy="228600"/>
            </a:xfrm>
            <a:prstGeom prst="line">
              <a:avLst/>
            </a:prstGeom>
            <a:noFill/>
            <a:ln w="38100">
              <a:solidFill>
                <a:schemeClr val="tx1"/>
              </a:solidFill>
              <a:round/>
              <a:headEnd/>
              <a:tailEnd/>
            </a:ln>
          </p:spPr>
          <p:txBody>
            <a:bodyPr/>
            <a:lstStyle/>
            <a:p>
              <a:endParaRPr lang="en-US"/>
            </a:p>
          </p:txBody>
        </p:sp>
        <p:sp>
          <p:nvSpPr>
            <p:cNvPr id="39" name="Rectangle 33"/>
            <p:cNvSpPr>
              <a:spLocks noChangeArrowheads="1"/>
            </p:cNvSpPr>
            <p:nvPr/>
          </p:nvSpPr>
          <p:spPr bwMode="auto">
            <a:xfrm>
              <a:off x="5029200" y="3505200"/>
              <a:ext cx="488950" cy="457200"/>
            </a:xfrm>
            <a:prstGeom prst="rect">
              <a:avLst/>
            </a:prstGeom>
            <a:noFill/>
            <a:ln w="9525">
              <a:noFill/>
              <a:miter lim="800000"/>
              <a:headEnd/>
              <a:tailEnd/>
            </a:ln>
          </p:spPr>
          <p:txBody>
            <a:bodyPr wrap="none">
              <a:spAutoFit/>
            </a:bodyPr>
            <a:lstStyle/>
            <a:p>
              <a:r>
                <a:rPr lang="en-US" altLang="zh-CN" sz="2400" b="1">
                  <a:latin typeface="Times New Roman" pitchFamily="18" charset="0"/>
                </a:rPr>
                <a:t>…</a:t>
              </a:r>
              <a:endParaRPr lang="en-US" altLang="zh-CN" sz="2400" b="1" baseline="-25000">
                <a:latin typeface="Times New Roman" pitchFamily="18" charset="0"/>
              </a:endParaRPr>
            </a:p>
          </p:txBody>
        </p:sp>
        <p:sp>
          <p:nvSpPr>
            <p:cNvPr id="40" name="Rectangle 34"/>
            <p:cNvSpPr>
              <a:spLocks noChangeArrowheads="1"/>
            </p:cNvSpPr>
            <p:nvPr/>
          </p:nvSpPr>
          <p:spPr bwMode="auto">
            <a:xfrm>
              <a:off x="5757863" y="3505200"/>
              <a:ext cx="488950" cy="457200"/>
            </a:xfrm>
            <a:prstGeom prst="rect">
              <a:avLst/>
            </a:prstGeom>
            <a:noFill/>
            <a:ln w="9525">
              <a:noFill/>
              <a:miter lim="800000"/>
              <a:headEnd/>
              <a:tailEnd/>
            </a:ln>
          </p:spPr>
          <p:txBody>
            <a:bodyPr wrap="none">
              <a:spAutoFit/>
            </a:bodyPr>
            <a:lstStyle/>
            <a:p>
              <a:r>
                <a:rPr lang="en-US" altLang="zh-CN" sz="2400" b="1">
                  <a:latin typeface="Times New Roman" pitchFamily="18" charset="0"/>
                </a:rPr>
                <a:t>…</a:t>
              </a:r>
              <a:endParaRPr lang="en-US" altLang="zh-CN" sz="2400" b="1" baseline="-25000">
                <a:latin typeface="Times New Roman" pitchFamily="18" charset="0"/>
              </a:endParaRPr>
            </a:p>
          </p:txBody>
        </p:sp>
      </p:grpSp>
      <p:sp>
        <p:nvSpPr>
          <p:cNvPr id="41" name="Content Placeholder 2"/>
          <p:cNvSpPr txBox="1">
            <a:spLocks/>
          </p:cNvSpPr>
          <p:nvPr/>
        </p:nvSpPr>
        <p:spPr bwMode="auto">
          <a:xfrm>
            <a:off x="2700338" y="2824163"/>
            <a:ext cx="6707187" cy="3341687"/>
          </a:xfrm>
          <a:prstGeom prst="rect">
            <a:avLst/>
          </a:prstGeom>
          <a:noFill/>
          <a:ln w="9525">
            <a:noFill/>
            <a:miter lim="800000"/>
            <a:headEnd/>
            <a:tailEnd/>
          </a:ln>
        </p:spPr>
        <p:txBody>
          <a:bodyPr/>
          <a:lstStyle/>
          <a:p>
            <a:pPr marL="342900" indent="-342900">
              <a:spcBef>
                <a:spcPct val="20000"/>
              </a:spcBef>
              <a:buFont typeface="Arial" charset="0"/>
              <a:buChar char="•"/>
            </a:pPr>
            <a:r>
              <a:rPr lang="en-US" sz="2400" dirty="0">
                <a:latin typeface="Calibri" pitchFamily="34" charset="0"/>
              </a:rPr>
              <a:t>Unsupervised &amp; Layer-wised pre-training</a:t>
            </a:r>
          </a:p>
          <a:p>
            <a:pPr marL="342900" indent="-342900">
              <a:spcBef>
                <a:spcPct val="20000"/>
              </a:spcBef>
              <a:buFont typeface="Arial" charset="0"/>
              <a:buChar char="•"/>
            </a:pPr>
            <a:r>
              <a:rPr lang="en-US" sz="2400" dirty="0">
                <a:latin typeface="Calibri" pitchFamily="34" charset="0"/>
              </a:rPr>
              <a:t>Better designs for modeling and training (normalization, nonlinearity, dropout) </a:t>
            </a:r>
          </a:p>
          <a:p>
            <a:pPr marL="342900" indent="-342900">
              <a:spcBef>
                <a:spcPct val="20000"/>
              </a:spcBef>
              <a:buFont typeface="Arial" charset="0"/>
              <a:buChar char="•"/>
            </a:pPr>
            <a:r>
              <a:rPr lang="en-US" sz="2400" dirty="0">
                <a:latin typeface="Calibri" pitchFamily="34" charset="0"/>
              </a:rPr>
              <a:t>New development of computer architectures</a:t>
            </a:r>
          </a:p>
          <a:p>
            <a:pPr marL="742950" lvl="1" indent="-285750">
              <a:spcBef>
                <a:spcPct val="20000"/>
              </a:spcBef>
              <a:buFont typeface="Arial" charset="0"/>
              <a:buChar char="–"/>
            </a:pPr>
            <a:r>
              <a:rPr lang="en-US" sz="2000" dirty="0">
                <a:latin typeface="Calibri" pitchFamily="34" charset="0"/>
              </a:rPr>
              <a:t>GPU</a:t>
            </a:r>
          </a:p>
          <a:p>
            <a:pPr marL="742950" lvl="1" indent="-285750">
              <a:spcBef>
                <a:spcPct val="20000"/>
              </a:spcBef>
              <a:buFont typeface="Arial" charset="0"/>
              <a:buChar char="–"/>
            </a:pPr>
            <a:r>
              <a:rPr lang="en-US" sz="2000" dirty="0">
                <a:latin typeface="Calibri" pitchFamily="34" charset="0"/>
              </a:rPr>
              <a:t>Multi-core computer systems</a:t>
            </a:r>
          </a:p>
          <a:p>
            <a:pPr marL="342900" indent="-342900">
              <a:spcBef>
                <a:spcPct val="20000"/>
              </a:spcBef>
              <a:buFont typeface="Arial" charset="0"/>
              <a:buChar char="•"/>
            </a:pPr>
            <a:r>
              <a:rPr lang="en-US" sz="2400" dirty="0">
                <a:latin typeface="Calibri" pitchFamily="34" charset="0"/>
              </a:rPr>
              <a:t>Large scale databases</a:t>
            </a:r>
          </a:p>
          <a:p>
            <a:pPr marL="342900" indent="-342900">
              <a:spcBef>
                <a:spcPct val="20000"/>
              </a:spcBef>
              <a:buFont typeface="Arial" charset="0"/>
              <a:buChar char="•"/>
            </a:pPr>
            <a:endParaRPr lang="en-US" sz="2400" dirty="0">
              <a:latin typeface="Calibri" pitchFamily="34" charset="0"/>
            </a:endParaRPr>
          </a:p>
        </p:txBody>
      </p:sp>
      <p:sp>
        <p:nvSpPr>
          <p:cNvPr id="44" name="TextBox 43"/>
          <p:cNvSpPr txBox="1"/>
          <p:nvPr/>
        </p:nvSpPr>
        <p:spPr>
          <a:xfrm>
            <a:off x="929740" y="930206"/>
            <a:ext cx="761940" cy="338554"/>
          </a:xfrm>
          <a:prstGeom prst="rect">
            <a:avLst/>
          </a:prstGeom>
          <a:noFill/>
        </p:spPr>
        <p:txBody>
          <a:bodyPr wrap="none" rtlCol="0">
            <a:spAutoFit/>
          </a:bodyPr>
          <a:lstStyle/>
          <a:p>
            <a:r>
              <a:rPr lang="en-US" sz="1600" i="1" dirty="0"/>
              <a:t>Nature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dissolve">
                                      <p:cBhvr>
                                        <p:cTn id="7"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2EC15F-F5DD-4456-AAE6-62345C0A7D9A}"/>
              </a:ext>
            </a:extLst>
          </p:cNvPr>
          <p:cNvSpPr>
            <a:spLocks noGrp="1"/>
          </p:cNvSpPr>
          <p:nvPr>
            <p:ph type="title"/>
          </p:nvPr>
        </p:nvSpPr>
        <p:spPr/>
        <p:txBody>
          <a:bodyPr/>
          <a:lstStyle/>
          <a:p>
            <a:r>
              <a:rPr lang="en-US" altLang="zh-CN" dirty="0"/>
              <a:t>Instructors</a:t>
            </a:r>
            <a:endParaRPr lang="zh-CN" altLang="en-US" dirty="0"/>
          </a:p>
        </p:txBody>
      </p:sp>
      <p:pic>
        <p:nvPicPr>
          <p:cNvPr id="21" name="图片 20">
            <a:extLst>
              <a:ext uri="{FF2B5EF4-FFF2-40B4-BE49-F238E27FC236}">
                <a16:creationId xmlns:a16="http://schemas.microsoft.com/office/drawing/2014/main" id="{293978D6-DD88-4D51-A406-6DB6AED33BCA}"/>
              </a:ext>
            </a:extLst>
          </p:cNvPr>
          <p:cNvPicPr>
            <a:picLocks noChangeAspect="1"/>
          </p:cNvPicPr>
          <p:nvPr/>
        </p:nvPicPr>
        <p:blipFill>
          <a:blip r:embed="rId2"/>
          <a:stretch>
            <a:fillRect/>
          </a:stretch>
        </p:blipFill>
        <p:spPr>
          <a:xfrm>
            <a:off x="324721" y="3958111"/>
            <a:ext cx="5676757" cy="2168648"/>
          </a:xfrm>
          <a:prstGeom prst="rect">
            <a:avLst/>
          </a:prstGeom>
        </p:spPr>
      </p:pic>
      <p:sp>
        <p:nvSpPr>
          <p:cNvPr id="23" name="文本框 22">
            <a:extLst>
              <a:ext uri="{FF2B5EF4-FFF2-40B4-BE49-F238E27FC236}">
                <a16:creationId xmlns:a16="http://schemas.microsoft.com/office/drawing/2014/main" id="{0D39E14D-393F-4940-BE24-12D9CDD714F2}"/>
              </a:ext>
            </a:extLst>
          </p:cNvPr>
          <p:cNvSpPr txBox="1"/>
          <p:nvPr/>
        </p:nvSpPr>
        <p:spPr>
          <a:xfrm>
            <a:off x="235661" y="3697709"/>
            <a:ext cx="2097097" cy="307777"/>
          </a:xfrm>
          <a:prstGeom prst="rect">
            <a:avLst/>
          </a:prstGeom>
          <a:noFill/>
        </p:spPr>
        <p:txBody>
          <a:bodyPr wrap="square" rtlCol="0">
            <a:spAutoFit/>
          </a:bodyPr>
          <a:lstStyle/>
          <a:p>
            <a:r>
              <a:rPr lang="en-US" altLang="zh-CN" sz="1400" dirty="0">
                <a:hlinkClick r:id="rId3"/>
              </a:rPr>
              <a:t>http://www.sysu-hcp.net</a:t>
            </a:r>
            <a:endParaRPr lang="zh-CN" altLang="en-US" sz="1400" dirty="0"/>
          </a:p>
        </p:txBody>
      </p:sp>
      <p:pic>
        <p:nvPicPr>
          <p:cNvPr id="7" name="图片 6">
            <a:extLst>
              <a:ext uri="{FF2B5EF4-FFF2-40B4-BE49-F238E27FC236}">
                <a16:creationId xmlns:a16="http://schemas.microsoft.com/office/drawing/2014/main" id="{C9C027E5-F43E-44F8-8C1E-5122F51ACD91}"/>
              </a:ext>
            </a:extLst>
          </p:cNvPr>
          <p:cNvPicPr>
            <a:picLocks noChangeAspect="1"/>
          </p:cNvPicPr>
          <p:nvPr/>
        </p:nvPicPr>
        <p:blipFill>
          <a:blip r:embed="rId4"/>
          <a:stretch>
            <a:fillRect/>
          </a:stretch>
        </p:blipFill>
        <p:spPr>
          <a:xfrm>
            <a:off x="282518" y="1141690"/>
            <a:ext cx="5607156" cy="2531980"/>
          </a:xfrm>
          <a:prstGeom prst="rect">
            <a:avLst/>
          </a:prstGeom>
        </p:spPr>
      </p:pic>
      <p:sp>
        <p:nvSpPr>
          <p:cNvPr id="8" name="文本框 7">
            <a:extLst>
              <a:ext uri="{FF2B5EF4-FFF2-40B4-BE49-F238E27FC236}">
                <a16:creationId xmlns:a16="http://schemas.microsoft.com/office/drawing/2014/main" id="{C3812F43-667A-47B1-A380-1D507CB7C160}"/>
              </a:ext>
            </a:extLst>
          </p:cNvPr>
          <p:cNvSpPr txBox="1"/>
          <p:nvPr/>
        </p:nvSpPr>
        <p:spPr>
          <a:xfrm>
            <a:off x="6260123" y="1097280"/>
            <a:ext cx="881973" cy="923330"/>
          </a:xfrm>
          <a:prstGeom prst="rect">
            <a:avLst/>
          </a:prstGeom>
          <a:noFill/>
        </p:spPr>
        <p:txBody>
          <a:bodyPr wrap="none" rtlCol="0">
            <a:spAutoFit/>
          </a:bodyPr>
          <a:lstStyle/>
          <a:p>
            <a:r>
              <a:rPr lang="zh-CN" altLang="en-US" b="1" dirty="0">
                <a:solidFill>
                  <a:srgbClr val="FF0000"/>
                </a:solidFill>
              </a:rPr>
              <a:t>助教：</a:t>
            </a:r>
            <a:endParaRPr lang="en-US" altLang="zh-CN" b="1" dirty="0">
              <a:solidFill>
                <a:srgbClr val="FF0000"/>
              </a:solidFill>
            </a:endParaRPr>
          </a:p>
          <a:p>
            <a:endParaRPr lang="en-US" altLang="zh-CN" b="1" dirty="0">
              <a:solidFill>
                <a:srgbClr val="FF0000"/>
              </a:solidFill>
            </a:endParaRPr>
          </a:p>
          <a:p>
            <a:r>
              <a:rPr lang="zh-CN" altLang="en-US" b="1" dirty="0">
                <a:solidFill>
                  <a:srgbClr val="FF0000"/>
                </a:solidFill>
              </a:rPr>
              <a:t>罗琨皓</a:t>
            </a:r>
            <a:endParaRPr lang="en-US" altLang="zh-CN" b="1" dirty="0">
              <a:solidFill>
                <a:srgbClr val="FF0000"/>
              </a:solidFill>
            </a:endParaRPr>
          </a:p>
        </p:txBody>
      </p:sp>
      <p:sp>
        <p:nvSpPr>
          <p:cNvPr id="9" name="矩形 8">
            <a:extLst>
              <a:ext uri="{FF2B5EF4-FFF2-40B4-BE49-F238E27FC236}">
                <a16:creationId xmlns:a16="http://schemas.microsoft.com/office/drawing/2014/main" id="{A0088BFC-F83D-4592-93E2-3537290D2121}"/>
              </a:ext>
            </a:extLst>
          </p:cNvPr>
          <p:cNvSpPr/>
          <p:nvPr/>
        </p:nvSpPr>
        <p:spPr>
          <a:xfrm>
            <a:off x="7582279" y="1651278"/>
            <a:ext cx="881973" cy="369332"/>
          </a:xfrm>
          <a:prstGeom prst="rect">
            <a:avLst/>
          </a:prstGeom>
        </p:spPr>
        <p:txBody>
          <a:bodyPr wrap="none">
            <a:spAutoFit/>
          </a:bodyPr>
          <a:lstStyle/>
          <a:p>
            <a:r>
              <a:rPr lang="zh-CN" altLang="en-US" b="1" dirty="0">
                <a:solidFill>
                  <a:srgbClr val="FF0000"/>
                </a:solidFill>
              </a:rPr>
              <a:t>冯大鹏</a:t>
            </a:r>
          </a:p>
        </p:txBody>
      </p:sp>
      <p:pic>
        <p:nvPicPr>
          <p:cNvPr id="3" name="图片 2">
            <a:extLst>
              <a:ext uri="{FF2B5EF4-FFF2-40B4-BE49-F238E27FC236}">
                <a16:creationId xmlns:a16="http://schemas.microsoft.com/office/drawing/2014/main" id="{15D734B5-DFD8-4CDF-B8B4-53C92905EAFC}"/>
              </a:ext>
            </a:extLst>
          </p:cNvPr>
          <p:cNvPicPr>
            <a:picLocks noChangeAspect="1"/>
          </p:cNvPicPr>
          <p:nvPr/>
        </p:nvPicPr>
        <p:blipFill>
          <a:blip r:embed="rId5"/>
          <a:stretch>
            <a:fillRect/>
          </a:stretch>
        </p:blipFill>
        <p:spPr>
          <a:xfrm>
            <a:off x="6302326" y="3291267"/>
            <a:ext cx="2559156" cy="3329534"/>
          </a:xfrm>
          <a:prstGeom prst="rect">
            <a:avLst/>
          </a:prstGeom>
        </p:spPr>
      </p:pic>
    </p:spTree>
    <p:extLst>
      <p:ext uri="{BB962C8B-B14F-4D97-AF65-F5344CB8AC3E}">
        <p14:creationId xmlns:p14="http://schemas.microsoft.com/office/powerpoint/2010/main" val="2075892345"/>
      </p:ext>
    </p:extLst>
  </p:cSld>
  <p:clrMapOvr>
    <a:masterClrMapping/>
  </p:clrMapOvr>
  <p:transition spd="slow"/>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Machine Learning with Big Data</a:t>
            </a:r>
          </a:p>
        </p:txBody>
      </p:sp>
      <p:sp>
        <p:nvSpPr>
          <p:cNvPr id="3" name="Content Placeholder 2"/>
          <p:cNvSpPr>
            <a:spLocks noGrp="1"/>
          </p:cNvSpPr>
          <p:nvPr>
            <p:ph idx="1"/>
          </p:nvPr>
        </p:nvSpPr>
        <p:spPr>
          <a:xfrm>
            <a:off x="457200" y="1600200"/>
            <a:ext cx="8229600" cy="2188839"/>
          </a:xfrm>
        </p:spPr>
        <p:txBody>
          <a:bodyPr>
            <a:normAutofit/>
          </a:bodyPr>
          <a:lstStyle/>
          <a:p>
            <a:r>
              <a:rPr lang="en-US" sz="2000" dirty="0"/>
              <a:t>Machine learning with small data: </a:t>
            </a:r>
            <a:r>
              <a:rPr lang="en-US" sz="2000" dirty="0" err="1"/>
              <a:t>overfitting</a:t>
            </a:r>
            <a:r>
              <a:rPr lang="en-US" sz="2000" dirty="0"/>
              <a:t>, reducing model complexity (capacity)</a:t>
            </a:r>
          </a:p>
          <a:p>
            <a:r>
              <a:rPr lang="en-US" sz="2000" dirty="0"/>
              <a:t>Machine learning with big data: </a:t>
            </a:r>
            <a:r>
              <a:rPr lang="en-US" sz="2000" dirty="0" err="1"/>
              <a:t>underfitting</a:t>
            </a:r>
            <a:r>
              <a:rPr lang="en-US" sz="2000" dirty="0"/>
              <a:t>, increasing model complexity, optimization, computation resource</a:t>
            </a:r>
          </a:p>
        </p:txBody>
      </p:sp>
      <p:pic>
        <p:nvPicPr>
          <p:cNvPr id="317442" name="Picture 2" descr="D:\course\deep learning\chapter1\figure10.PNG"/>
          <p:cNvPicPr>
            <a:picLocks noChangeAspect="1" noChangeArrowheads="1"/>
          </p:cNvPicPr>
          <p:nvPr/>
        </p:nvPicPr>
        <p:blipFill>
          <a:blip r:embed="rId3" cstate="print"/>
          <a:srcRect/>
          <a:stretch>
            <a:fillRect/>
          </a:stretch>
        </p:blipFill>
        <p:spPr bwMode="auto">
          <a:xfrm>
            <a:off x="2339752" y="3140968"/>
            <a:ext cx="4680520" cy="3349695"/>
          </a:xfrm>
          <a:prstGeom prst="rect">
            <a:avLst/>
          </a:prstGeom>
          <a:noFill/>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increase model capacity?</a:t>
            </a:r>
          </a:p>
        </p:txBody>
      </p:sp>
      <p:sp>
        <p:nvSpPr>
          <p:cNvPr id="4" name="TextBox 3"/>
          <p:cNvSpPr txBox="1"/>
          <p:nvPr/>
        </p:nvSpPr>
        <p:spPr>
          <a:xfrm>
            <a:off x="2741739" y="1754813"/>
            <a:ext cx="3695692" cy="523220"/>
          </a:xfrm>
          <a:prstGeom prst="rect">
            <a:avLst/>
          </a:prstGeom>
          <a:noFill/>
        </p:spPr>
        <p:txBody>
          <a:bodyPr wrap="none" rtlCol="0">
            <a:spAutoFit/>
          </a:bodyPr>
          <a:lstStyle/>
          <a:p>
            <a:r>
              <a:rPr lang="en-US" sz="2800" b="1" dirty="0"/>
              <a:t>Curse of dimensionality</a:t>
            </a:r>
          </a:p>
        </p:txBody>
      </p:sp>
      <p:sp>
        <p:nvSpPr>
          <p:cNvPr id="5" name="TextBox 4"/>
          <p:cNvSpPr txBox="1"/>
          <p:nvPr/>
        </p:nvSpPr>
        <p:spPr>
          <a:xfrm>
            <a:off x="198269" y="5809953"/>
            <a:ext cx="8856984" cy="584775"/>
          </a:xfrm>
          <a:prstGeom prst="rect">
            <a:avLst/>
          </a:prstGeom>
          <a:noFill/>
        </p:spPr>
        <p:txBody>
          <a:bodyPr wrap="square" rtlCol="0">
            <a:spAutoFit/>
          </a:bodyPr>
          <a:lstStyle/>
          <a:p>
            <a:r>
              <a:rPr lang="en-US" sz="1600" dirty="0"/>
              <a:t>D. Chen, X. Cao, F. </a:t>
            </a:r>
            <a:r>
              <a:rPr lang="en-US" sz="1600" dirty="0" err="1"/>
              <a:t>Wen</a:t>
            </a:r>
            <a:r>
              <a:rPr lang="en-US" sz="1600" dirty="0"/>
              <a:t>, and J. Sun. Blessing of dimensionality: </a:t>
            </a:r>
            <a:r>
              <a:rPr lang="en-US" sz="1600" dirty="0" err="1"/>
              <a:t>Highdimensional</a:t>
            </a:r>
            <a:r>
              <a:rPr lang="en-US" sz="1600" dirty="0"/>
              <a:t> feature and its efficient compression for face verification. In Proc. IEEE Int’l Conf. Computer Vision and Pattern Recognition, 2013.</a:t>
            </a:r>
          </a:p>
        </p:txBody>
      </p:sp>
      <p:sp>
        <p:nvSpPr>
          <p:cNvPr id="6" name="TextBox 5"/>
          <p:cNvSpPr txBox="1"/>
          <p:nvPr/>
        </p:nvSpPr>
        <p:spPr>
          <a:xfrm>
            <a:off x="2512735" y="2887777"/>
            <a:ext cx="4153701" cy="523220"/>
          </a:xfrm>
          <a:prstGeom prst="rect">
            <a:avLst/>
          </a:prstGeom>
          <a:noFill/>
        </p:spPr>
        <p:txBody>
          <a:bodyPr wrap="none" rtlCol="0">
            <a:spAutoFit/>
          </a:bodyPr>
          <a:lstStyle/>
          <a:p>
            <a:r>
              <a:rPr lang="en-US" sz="2800" b="1" dirty="0"/>
              <a:t>Blessing of dimensionality</a:t>
            </a:r>
          </a:p>
        </p:txBody>
      </p:sp>
      <p:sp>
        <p:nvSpPr>
          <p:cNvPr id="7" name="TextBox 6"/>
          <p:cNvSpPr txBox="1"/>
          <p:nvPr/>
        </p:nvSpPr>
        <p:spPr>
          <a:xfrm>
            <a:off x="1475656" y="4131077"/>
            <a:ext cx="6227859" cy="954107"/>
          </a:xfrm>
          <a:prstGeom prst="rect">
            <a:avLst/>
          </a:prstGeom>
          <a:noFill/>
        </p:spPr>
        <p:txBody>
          <a:bodyPr wrap="none" rtlCol="0">
            <a:spAutoFit/>
          </a:bodyPr>
          <a:lstStyle/>
          <a:p>
            <a:r>
              <a:rPr lang="en-US" sz="2800" b="1" dirty="0"/>
              <a:t>Learning hierarchical feature transforms </a:t>
            </a:r>
          </a:p>
          <a:p>
            <a:r>
              <a:rPr lang="en-US" sz="2800" b="1" dirty="0"/>
              <a:t>(Learning features with deep structures)</a:t>
            </a:r>
          </a:p>
        </p:txBody>
      </p:sp>
      <p:sp>
        <p:nvSpPr>
          <p:cNvPr id="8" name="Down Arrow 7"/>
          <p:cNvSpPr/>
          <p:nvPr/>
        </p:nvSpPr>
        <p:spPr>
          <a:xfrm>
            <a:off x="4373561" y="2348880"/>
            <a:ext cx="432048" cy="504056"/>
          </a:xfrm>
          <a:prstGeom prst="downArrow">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Down Arrow 8"/>
          <p:cNvSpPr/>
          <p:nvPr/>
        </p:nvSpPr>
        <p:spPr>
          <a:xfrm>
            <a:off x="4373561" y="3544880"/>
            <a:ext cx="432048" cy="504056"/>
          </a:xfrm>
          <a:prstGeom prst="downArrow">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dissolve">
                                      <p:cBhvr>
                                        <p:cTn id="12" dur="500"/>
                                        <p:tgtEl>
                                          <p:spTgt spid="6"/>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dissolve">
                                      <p:cBhvr>
                                        <p:cTn id="15" dur="500"/>
                                        <p:tgtEl>
                                          <p:spTgt spid="8"/>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dissolve">
                                      <p:cBhvr>
                                        <p:cTn id="18" dur="500"/>
                                        <p:tgtEl>
                                          <p:spTgt spid="5"/>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dissolve">
                                      <p:cBhvr>
                                        <p:cTn id="23" dur="500"/>
                                        <p:tgtEl>
                                          <p:spTgt spid="7"/>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dissolve">
                                      <p:cBhvr>
                                        <p:cTn id="2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animBg="1"/>
      <p:bldP spid="9"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ight Arrow 3"/>
          <p:cNvSpPr/>
          <p:nvPr/>
        </p:nvSpPr>
        <p:spPr>
          <a:xfrm>
            <a:off x="611560" y="1412776"/>
            <a:ext cx="7920880" cy="360040"/>
          </a:xfrm>
          <a:prstGeom prst="rightArrow">
            <a:avLst/>
          </a:prstGeom>
          <a:ln>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08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5" name="Straight Arrow Connector 4"/>
          <p:cNvCxnSpPr/>
          <p:nvPr/>
        </p:nvCxnSpPr>
        <p:spPr>
          <a:xfrm>
            <a:off x="755650" y="908050"/>
            <a:ext cx="0" cy="504825"/>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 name="TextBox 4"/>
          <p:cNvSpPr txBox="1">
            <a:spLocks noChangeArrowheads="1"/>
          </p:cNvSpPr>
          <p:nvPr/>
        </p:nvSpPr>
        <p:spPr bwMode="auto">
          <a:xfrm>
            <a:off x="107950" y="306388"/>
            <a:ext cx="1625600" cy="585787"/>
          </a:xfrm>
          <a:prstGeom prst="rect">
            <a:avLst/>
          </a:prstGeom>
          <a:noFill/>
          <a:ln w="9525">
            <a:noFill/>
            <a:miter lim="800000"/>
            <a:headEnd/>
            <a:tailEnd/>
          </a:ln>
        </p:spPr>
        <p:txBody>
          <a:bodyPr wrap="none">
            <a:spAutoFit/>
          </a:bodyPr>
          <a:lstStyle/>
          <a:p>
            <a:r>
              <a:rPr lang="en-US" sz="1600">
                <a:latin typeface="Calibri" pitchFamily="34" charset="0"/>
              </a:rPr>
              <a:t>Neural network</a:t>
            </a:r>
          </a:p>
          <a:p>
            <a:r>
              <a:rPr lang="en-US" sz="1600">
                <a:latin typeface="Calibri" pitchFamily="34" charset="0"/>
              </a:rPr>
              <a:t>Back propagation</a:t>
            </a:r>
          </a:p>
        </p:txBody>
      </p:sp>
      <p:sp>
        <p:nvSpPr>
          <p:cNvPr id="7" name="TextBox 5"/>
          <p:cNvSpPr txBox="1">
            <a:spLocks noChangeArrowheads="1"/>
          </p:cNvSpPr>
          <p:nvPr/>
        </p:nvSpPr>
        <p:spPr bwMode="auto">
          <a:xfrm>
            <a:off x="423863" y="1773238"/>
            <a:ext cx="652462" cy="368300"/>
          </a:xfrm>
          <a:prstGeom prst="rect">
            <a:avLst/>
          </a:prstGeom>
          <a:noFill/>
          <a:ln w="9525">
            <a:noFill/>
            <a:miter lim="800000"/>
            <a:headEnd/>
            <a:tailEnd/>
          </a:ln>
        </p:spPr>
        <p:txBody>
          <a:bodyPr wrap="none">
            <a:spAutoFit/>
          </a:bodyPr>
          <a:lstStyle/>
          <a:p>
            <a:r>
              <a:rPr lang="en-US">
                <a:latin typeface="Calibri" pitchFamily="34" charset="0"/>
              </a:rPr>
              <a:t>1986</a:t>
            </a:r>
          </a:p>
        </p:txBody>
      </p:sp>
      <p:sp>
        <p:nvSpPr>
          <p:cNvPr id="8" name="Content Placeholder 2"/>
          <p:cNvSpPr txBox="1">
            <a:spLocks/>
          </p:cNvSpPr>
          <p:nvPr/>
        </p:nvSpPr>
        <p:spPr bwMode="auto">
          <a:xfrm>
            <a:off x="3132138" y="2924175"/>
            <a:ext cx="5005387" cy="1009650"/>
          </a:xfrm>
          <a:prstGeom prst="rect">
            <a:avLst/>
          </a:prstGeom>
          <a:noFill/>
          <a:ln w="9525">
            <a:noFill/>
            <a:miter lim="800000"/>
            <a:headEnd/>
            <a:tailEnd/>
          </a:ln>
        </p:spPr>
        <p:txBody>
          <a:bodyPr/>
          <a:lstStyle/>
          <a:p>
            <a:pPr marL="342900" indent="-342900">
              <a:spcBef>
                <a:spcPct val="20000"/>
              </a:spcBef>
              <a:buFont typeface="Arial" charset="0"/>
              <a:buChar char="•"/>
            </a:pPr>
            <a:r>
              <a:rPr lang="en-US" sz="2000">
                <a:latin typeface="Calibri" pitchFamily="34" charset="0"/>
              </a:rPr>
              <a:t> Solve general learning problems</a:t>
            </a:r>
          </a:p>
          <a:p>
            <a:pPr marL="342900" indent="-342900">
              <a:spcBef>
                <a:spcPct val="20000"/>
              </a:spcBef>
              <a:buFont typeface="Arial" charset="0"/>
              <a:buChar char="•"/>
            </a:pPr>
            <a:r>
              <a:rPr lang="en-US" sz="2000">
                <a:latin typeface="Calibri" pitchFamily="34" charset="0"/>
              </a:rPr>
              <a:t> Tied with biological system</a:t>
            </a:r>
          </a:p>
          <a:p>
            <a:pPr marL="342900" indent="-342900">
              <a:spcBef>
                <a:spcPct val="20000"/>
              </a:spcBef>
              <a:buFont typeface="Arial" charset="0"/>
              <a:buChar char="•"/>
            </a:pPr>
            <a:endParaRPr lang="en-US" sz="2000">
              <a:latin typeface="Calibri" pitchFamily="34" charset="0"/>
            </a:endParaRPr>
          </a:p>
        </p:txBody>
      </p:sp>
      <p:sp>
        <p:nvSpPr>
          <p:cNvPr id="9" name="TextBox 7"/>
          <p:cNvSpPr txBox="1">
            <a:spLocks noChangeArrowheads="1"/>
          </p:cNvSpPr>
          <p:nvPr/>
        </p:nvSpPr>
        <p:spPr bwMode="auto">
          <a:xfrm>
            <a:off x="3157538" y="3740150"/>
            <a:ext cx="1949450" cy="369888"/>
          </a:xfrm>
          <a:prstGeom prst="rect">
            <a:avLst/>
          </a:prstGeom>
          <a:noFill/>
          <a:ln w="9525">
            <a:noFill/>
            <a:miter lim="800000"/>
            <a:headEnd/>
            <a:tailEnd/>
          </a:ln>
        </p:spPr>
        <p:txBody>
          <a:bodyPr wrap="none">
            <a:spAutoFit/>
          </a:bodyPr>
          <a:lstStyle/>
          <a:p>
            <a:r>
              <a:rPr lang="en-US">
                <a:latin typeface="Calibri" pitchFamily="34" charset="0"/>
              </a:rPr>
              <a:t>But it is given up…</a:t>
            </a:r>
          </a:p>
        </p:txBody>
      </p:sp>
      <p:cxnSp>
        <p:nvCxnSpPr>
          <p:cNvPr id="10" name="Straight Arrow Connector 9"/>
          <p:cNvCxnSpPr/>
          <p:nvPr/>
        </p:nvCxnSpPr>
        <p:spPr>
          <a:xfrm>
            <a:off x="4610100" y="900113"/>
            <a:ext cx="0" cy="503237"/>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1" name="TextBox 9"/>
          <p:cNvSpPr txBox="1">
            <a:spLocks noChangeArrowheads="1"/>
          </p:cNvSpPr>
          <p:nvPr/>
        </p:nvSpPr>
        <p:spPr bwMode="auto">
          <a:xfrm>
            <a:off x="4279900" y="1763713"/>
            <a:ext cx="652463" cy="369887"/>
          </a:xfrm>
          <a:prstGeom prst="rect">
            <a:avLst/>
          </a:prstGeom>
          <a:noFill/>
          <a:ln w="9525">
            <a:noFill/>
            <a:miter lim="800000"/>
            <a:headEnd/>
            <a:tailEnd/>
          </a:ln>
        </p:spPr>
        <p:txBody>
          <a:bodyPr wrap="none">
            <a:spAutoFit/>
          </a:bodyPr>
          <a:lstStyle/>
          <a:p>
            <a:r>
              <a:rPr lang="en-US">
                <a:latin typeface="Calibri" pitchFamily="34" charset="0"/>
              </a:rPr>
              <a:t>2006</a:t>
            </a:r>
          </a:p>
        </p:txBody>
      </p:sp>
      <p:sp>
        <p:nvSpPr>
          <p:cNvPr id="12" name="Rectangle 11"/>
          <p:cNvSpPr/>
          <p:nvPr/>
        </p:nvSpPr>
        <p:spPr>
          <a:xfrm>
            <a:off x="1331913" y="1516063"/>
            <a:ext cx="3240087" cy="14446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4" name="TextBox 12"/>
          <p:cNvSpPr txBox="1">
            <a:spLocks noChangeArrowheads="1"/>
          </p:cNvSpPr>
          <p:nvPr/>
        </p:nvSpPr>
        <p:spPr bwMode="auto">
          <a:xfrm>
            <a:off x="3844925" y="333375"/>
            <a:ext cx="1460500" cy="584200"/>
          </a:xfrm>
          <a:prstGeom prst="rect">
            <a:avLst/>
          </a:prstGeom>
          <a:noFill/>
          <a:ln w="9525">
            <a:noFill/>
            <a:miter lim="800000"/>
            <a:headEnd/>
            <a:tailEnd/>
          </a:ln>
        </p:spPr>
        <p:txBody>
          <a:bodyPr wrap="none">
            <a:spAutoFit/>
          </a:bodyPr>
          <a:lstStyle/>
          <a:p>
            <a:r>
              <a:rPr lang="en-US" sz="1600">
                <a:latin typeface="Calibri" pitchFamily="34" charset="0"/>
              </a:rPr>
              <a:t>Deep belief net</a:t>
            </a:r>
          </a:p>
          <a:p>
            <a:r>
              <a:rPr lang="en-US" sz="1600" i="1">
                <a:latin typeface="Calibri" pitchFamily="34" charset="0"/>
              </a:rPr>
              <a:t>Science</a:t>
            </a:r>
          </a:p>
        </p:txBody>
      </p:sp>
      <p:grpSp>
        <p:nvGrpSpPr>
          <p:cNvPr id="15" name="Group 13"/>
          <p:cNvGrpSpPr>
            <a:grpSpLocks/>
          </p:cNvGrpSpPr>
          <p:nvPr/>
        </p:nvGrpSpPr>
        <p:grpSpPr bwMode="auto">
          <a:xfrm>
            <a:off x="250825" y="5805488"/>
            <a:ext cx="8569325" cy="890587"/>
            <a:chOff x="228600" y="5848421"/>
            <a:chExt cx="8568911" cy="891339"/>
          </a:xfrm>
        </p:grpSpPr>
        <p:pic>
          <p:nvPicPr>
            <p:cNvPr id="16" name="Picture 11"/>
            <p:cNvPicPr>
              <a:picLocks noChangeAspect="1" noChangeArrowheads="1"/>
            </p:cNvPicPr>
            <p:nvPr/>
          </p:nvPicPr>
          <p:blipFill>
            <a:blip r:embed="rId3" cstate="print"/>
            <a:srcRect/>
            <a:stretch>
              <a:fillRect/>
            </a:stretch>
          </p:blipFill>
          <p:spPr bwMode="auto">
            <a:xfrm>
              <a:off x="7391400" y="5848421"/>
              <a:ext cx="1406111" cy="857179"/>
            </a:xfrm>
            <a:prstGeom prst="rect">
              <a:avLst/>
            </a:prstGeom>
            <a:noFill/>
            <a:ln w="9525">
              <a:noFill/>
              <a:miter lim="800000"/>
              <a:headEnd/>
              <a:tailEnd/>
            </a:ln>
          </p:spPr>
        </p:pic>
        <p:pic>
          <p:nvPicPr>
            <p:cNvPr id="17" name="Picture 4"/>
            <p:cNvPicPr>
              <a:picLocks noChangeAspect="1" noChangeArrowheads="1"/>
            </p:cNvPicPr>
            <p:nvPr/>
          </p:nvPicPr>
          <p:blipFill>
            <a:blip r:embed="rId4" cstate="print"/>
            <a:srcRect/>
            <a:stretch>
              <a:fillRect/>
            </a:stretch>
          </p:blipFill>
          <p:spPr bwMode="auto">
            <a:xfrm>
              <a:off x="228600" y="6096000"/>
              <a:ext cx="7172325" cy="643760"/>
            </a:xfrm>
            <a:prstGeom prst="rect">
              <a:avLst/>
            </a:prstGeom>
            <a:noFill/>
            <a:ln w="9525">
              <a:noFill/>
              <a:miter lim="800000"/>
              <a:headEnd/>
              <a:tailEnd/>
            </a:ln>
          </p:spPr>
        </p:pic>
      </p:grpSp>
      <p:grpSp>
        <p:nvGrpSpPr>
          <p:cNvPr id="18" name="Group 16"/>
          <p:cNvGrpSpPr>
            <a:grpSpLocks/>
          </p:cNvGrpSpPr>
          <p:nvPr/>
        </p:nvGrpSpPr>
        <p:grpSpPr bwMode="auto">
          <a:xfrm>
            <a:off x="2051050" y="2276475"/>
            <a:ext cx="5846763" cy="3298825"/>
            <a:chOff x="2051720" y="2276872"/>
            <a:chExt cx="5846593" cy="3298139"/>
          </a:xfrm>
        </p:grpSpPr>
        <p:pic>
          <p:nvPicPr>
            <p:cNvPr id="19" name="Picture 1"/>
            <p:cNvPicPr>
              <a:picLocks noChangeAspect="1" noChangeArrowheads="1"/>
            </p:cNvPicPr>
            <p:nvPr/>
          </p:nvPicPr>
          <p:blipFill>
            <a:blip r:embed="rId5" cstate="print"/>
            <a:srcRect/>
            <a:stretch>
              <a:fillRect/>
            </a:stretch>
          </p:blipFill>
          <p:spPr bwMode="auto">
            <a:xfrm>
              <a:off x="2051720" y="2924944"/>
              <a:ext cx="5195888" cy="2650067"/>
            </a:xfrm>
            <a:prstGeom prst="rect">
              <a:avLst/>
            </a:prstGeom>
            <a:noFill/>
            <a:ln w="9525">
              <a:noFill/>
              <a:miter lim="800000"/>
              <a:headEnd/>
              <a:tailEnd/>
            </a:ln>
          </p:spPr>
        </p:pic>
        <p:sp>
          <p:nvSpPr>
            <p:cNvPr id="20" name="Rectangle 19"/>
            <p:cNvSpPr/>
            <p:nvPr/>
          </p:nvSpPr>
          <p:spPr>
            <a:xfrm>
              <a:off x="5004384" y="2924437"/>
              <a:ext cx="1079469" cy="259343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1" name="TextBox 19"/>
            <p:cNvSpPr txBox="1">
              <a:spLocks noChangeArrowheads="1"/>
            </p:cNvSpPr>
            <p:nvPr/>
          </p:nvSpPr>
          <p:spPr bwMode="auto">
            <a:xfrm>
              <a:off x="5724128" y="2276872"/>
              <a:ext cx="2174185" cy="369332"/>
            </a:xfrm>
            <a:prstGeom prst="rect">
              <a:avLst/>
            </a:prstGeom>
            <a:noFill/>
            <a:ln w="9525">
              <a:noFill/>
              <a:miter lim="800000"/>
              <a:headEnd/>
              <a:tailEnd/>
            </a:ln>
          </p:spPr>
          <p:txBody>
            <a:bodyPr wrap="none">
              <a:spAutoFit/>
            </a:bodyPr>
            <a:lstStyle/>
            <a:p>
              <a:r>
                <a:rPr lang="en-US">
                  <a:latin typeface="Calibri" pitchFamily="34" charset="0"/>
                </a:rPr>
                <a:t>deep learning results</a:t>
              </a:r>
            </a:p>
          </p:txBody>
        </p:sp>
        <p:cxnSp>
          <p:nvCxnSpPr>
            <p:cNvPr id="22" name="Straight Arrow Connector 21"/>
            <p:cNvCxnSpPr/>
            <p:nvPr/>
          </p:nvCxnSpPr>
          <p:spPr>
            <a:xfrm flipH="1">
              <a:off x="5436172" y="2564150"/>
              <a:ext cx="431787" cy="288865"/>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cxnSp>
        <p:nvCxnSpPr>
          <p:cNvPr id="23" name="Straight Arrow Connector 22"/>
          <p:cNvCxnSpPr/>
          <p:nvPr/>
        </p:nvCxnSpPr>
        <p:spPr>
          <a:xfrm>
            <a:off x="5580063" y="901700"/>
            <a:ext cx="0" cy="503238"/>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24" name="Picture 11"/>
          <p:cNvPicPr>
            <a:picLocks noChangeAspect="1" noChangeArrowheads="1"/>
          </p:cNvPicPr>
          <p:nvPr/>
        </p:nvPicPr>
        <p:blipFill>
          <a:blip r:embed="rId6" cstate="print"/>
          <a:srcRect/>
          <a:stretch>
            <a:fillRect/>
          </a:stretch>
        </p:blipFill>
        <p:spPr bwMode="auto">
          <a:xfrm>
            <a:off x="4811713" y="908050"/>
            <a:ext cx="623887" cy="381000"/>
          </a:xfrm>
          <a:prstGeom prst="rect">
            <a:avLst/>
          </a:prstGeom>
          <a:noFill/>
          <a:ln w="9525">
            <a:noFill/>
            <a:miter lim="800000"/>
            <a:headEnd/>
            <a:tailEnd/>
          </a:ln>
        </p:spPr>
      </p:pic>
      <p:sp>
        <p:nvSpPr>
          <p:cNvPr id="25" name="TextBox 23"/>
          <p:cNvSpPr txBox="1">
            <a:spLocks noChangeArrowheads="1"/>
          </p:cNvSpPr>
          <p:nvPr/>
        </p:nvSpPr>
        <p:spPr bwMode="auto">
          <a:xfrm>
            <a:off x="5203825" y="609600"/>
            <a:ext cx="785813" cy="338138"/>
          </a:xfrm>
          <a:prstGeom prst="rect">
            <a:avLst/>
          </a:prstGeom>
          <a:noFill/>
          <a:ln w="9525">
            <a:noFill/>
            <a:miter lim="800000"/>
            <a:headEnd/>
            <a:tailEnd/>
          </a:ln>
        </p:spPr>
        <p:txBody>
          <a:bodyPr wrap="none">
            <a:spAutoFit/>
          </a:bodyPr>
          <a:lstStyle/>
          <a:p>
            <a:r>
              <a:rPr lang="en-US" sz="1600">
                <a:latin typeface="Calibri" pitchFamily="34" charset="0"/>
              </a:rPr>
              <a:t>Speech</a:t>
            </a:r>
          </a:p>
        </p:txBody>
      </p:sp>
      <p:sp>
        <p:nvSpPr>
          <p:cNvPr id="26" name="TextBox 24"/>
          <p:cNvSpPr txBox="1">
            <a:spLocks noChangeArrowheads="1"/>
          </p:cNvSpPr>
          <p:nvPr/>
        </p:nvSpPr>
        <p:spPr bwMode="auto">
          <a:xfrm>
            <a:off x="5260975" y="1781175"/>
            <a:ext cx="652463" cy="369888"/>
          </a:xfrm>
          <a:prstGeom prst="rect">
            <a:avLst/>
          </a:prstGeom>
          <a:noFill/>
          <a:ln w="9525">
            <a:noFill/>
            <a:miter lim="800000"/>
            <a:headEnd/>
            <a:tailEnd/>
          </a:ln>
        </p:spPr>
        <p:txBody>
          <a:bodyPr wrap="none">
            <a:spAutoFit/>
          </a:bodyPr>
          <a:lstStyle/>
          <a:p>
            <a:r>
              <a:rPr lang="en-US">
                <a:latin typeface="Calibri" pitchFamily="34" charset="0"/>
              </a:rPr>
              <a:t>2011</a:t>
            </a:r>
          </a:p>
        </p:txBody>
      </p:sp>
      <p:sp>
        <p:nvSpPr>
          <p:cNvPr id="28" name="TextBox 27"/>
          <p:cNvSpPr txBox="1"/>
          <p:nvPr/>
        </p:nvSpPr>
        <p:spPr>
          <a:xfrm>
            <a:off x="929740" y="930206"/>
            <a:ext cx="761940" cy="338554"/>
          </a:xfrm>
          <a:prstGeom prst="rect">
            <a:avLst/>
          </a:prstGeom>
          <a:noFill/>
        </p:spPr>
        <p:txBody>
          <a:bodyPr wrap="none" rtlCol="0">
            <a:spAutoFit/>
          </a:bodyPr>
          <a:lstStyle/>
          <a:p>
            <a:r>
              <a:rPr lang="en-US" sz="1600" i="1" dirty="0"/>
              <a:t>Nature</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112"/>
          <p:cNvGrpSpPr>
            <a:grpSpLocks/>
          </p:cNvGrpSpPr>
          <p:nvPr/>
        </p:nvGrpSpPr>
        <p:grpSpPr bwMode="auto">
          <a:xfrm>
            <a:off x="1218332" y="2152357"/>
            <a:ext cx="6912768" cy="4111520"/>
            <a:chOff x="1418945" y="2974018"/>
            <a:chExt cx="6911270" cy="4110413"/>
          </a:xfrm>
        </p:grpSpPr>
        <p:graphicFrame>
          <p:nvGraphicFramePr>
            <p:cNvPr id="5" name="Content Placeholder 17"/>
            <p:cNvGraphicFramePr>
              <a:graphicFrameLocks/>
            </p:cNvGraphicFramePr>
            <p:nvPr/>
          </p:nvGraphicFramePr>
          <p:xfrm>
            <a:off x="1541706" y="2974018"/>
            <a:ext cx="6484378" cy="3774418"/>
          </p:xfrm>
          <a:graphic>
            <a:graphicData uri="http://schemas.openxmlformats.org/drawingml/2006/table">
              <a:tbl>
                <a:tblPr firstRow="1" bandRow="1">
                  <a:tableStyleId>{5C22544A-7EE6-4342-B048-85BDC9FD1C3A}</a:tableStyleId>
                </a:tblPr>
                <a:tblGrid>
                  <a:gridCol w="923503">
                    <a:extLst>
                      <a:ext uri="{9D8B030D-6E8A-4147-A177-3AD203B41FA5}">
                        <a16:colId xmlns:a16="http://schemas.microsoft.com/office/drawing/2014/main" val="20000"/>
                      </a:ext>
                    </a:extLst>
                  </a:gridCol>
                  <a:gridCol w="2148592">
                    <a:extLst>
                      <a:ext uri="{9D8B030D-6E8A-4147-A177-3AD203B41FA5}">
                        <a16:colId xmlns:a16="http://schemas.microsoft.com/office/drawing/2014/main" val="20001"/>
                      </a:ext>
                    </a:extLst>
                  </a:gridCol>
                  <a:gridCol w="1199029">
                    <a:extLst>
                      <a:ext uri="{9D8B030D-6E8A-4147-A177-3AD203B41FA5}">
                        <a16:colId xmlns:a16="http://schemas.microsoft.com/office/drawing/2014/main" val="20002"/>
                      </a:ext>
                    </a:extLst>
                  </a:gridCol>
                  <a:gridCol w="2214659">
                    <a:extLst>
                      <a:ext uri="{9D8B030D-6E8A-4147-A177-3AD203B41FA5}">
                        <a16:colId xmlns:a16="http://schemas.microsoft.com/office/drawing/2014/main" val="20003"/>
                      </a:ext>
                    </a:extLst>
                  </a:gridCol>
                </a:tblGrid>
                <a:tr h="755087">
                  <a:tc>
                    <a:txBody>
                      <a:bodyPr/>
                      <a:lstStyle/>
                      <a:p>
                        <a:r>
                          <a:rPr lang="en-US" altLang="zh-TW" sz="2000" dirty="0"/>
                          <a:t>Rank</a:t>
                        </a:r>
                        <a:endParaRPr lang="zh-TW" altLang="en-US" sz="2000" dirty="0"/>
                      </a:p>
                    </a:txBody>
                    <a:tcPr/>
                  </a:tc>
                  <a:tc>
                    <a:txBody>
                      <a:bodyPr/>
                      <a:lstStyle/>
                      <a:p>
                        <a:r>
                          <a:rPr lang="en-US" altLang="zh-TW" sz="2000" dirty="0"/>
                          <a:t>Name</a:t>
                        </a:r>
                        <a:endParaRPr lang="zh-TW" altLang="en-US" sz="2000" dirty="0"/>
                      </a:p>
                    </a:txBody>
                    <a:tcPr/>
                  </a:tc>
                  <a:tc>
                    <a:txBody>
                      <a:bodyPr/>
                      <a:lstStyle/>
                      <a:p>
                        <a:r>
                          <a:rPr lang="en-US" altLang="zh-TW" sz="2000" dirty="0"/>
                          <a:t>Error rate</a:t>
                        </a:r>
                        <a:endParaRPr lang="zh-TW" altLang="en-US" sz="2000" dirty="0"/>
                      </a:p>
                    </a:txBody>
                    <a:tcPr/>
                  </a:tc>
                  <a:tc>
                    <a:txBody>
                      <a:bodyPr/>
                      <a:lstStyle/>
                      <a:p>
                        <a:pPr algn="ctr"/>
                        <a:r>
                          <a:rPr lang="en-US" altLang="zh-TW" sz="2000" dirty="0"/>
                          <a:t>Description</a:t>
                        </a:r>
                        <a:endParaRPr lang="zh-TW" altLang="en-US" sz="2000" dirty="0"/>
                      </a:p>
                    </a:txBody>
                    <a:tcPr/>
                  </a:tc>
                  <a:extLst>
                    <a:ext uri="{0D108BD9-81ED-4DB2-BD59-A6C34878D82A}">
                      <a16:rowId xmlns:a16="http://schemas.microsoft.com/office/drawing/2014/main" val="10000"/>
                    </a:ext>
                  </a:extLst>
                </a:tr>
                <a:tr h="755087">
                  <a:tc>
                    <a:txBody>
                      <a:bodyPr/>
                      <a:lstStyle/>
                      <a:p>
                        <a:pPr marL="0" marR="0" indent="0" defTabSz="914400" eaLnBrk="1" fontAlgn="auto" latinLnBrk="0" hangingPunct="1">
                          <a:lnSpc>
                            <a:spcPct val="100000"/>
                          </a:lnSpc>
                          <a:spcBef>
                            <a:spcPts val="0"/>
                          </a:spcBef>
                          <a:spcAft>
                            <a:spcPts val="0"/>
                          </a:spcAft>
                          <a:buClrTx/>
                          <a:buSzTx/>
                          <a:buFontTx/>
                          <a:buNone/>
                          <a:tabLst/>
                          <a:defRPr/>
                        </a:pPr>
                        <a:r>
                          <a:rPr lang="en-US" altLang="zh-TW" sz="2000" dirty="0"/>
                          <a:t>1</a:t>
                        </a:r>
                        <a:endParaRPr lang="zh-TW" altLang="en-US" sz="2000" dirty="0"/>
                      </a:p>
                    </a:txBody>
                    <a:tcPr/>
                  </a:tc>
                  <a:tc>
                    <a:txBody>
                      <a:bodyPr/>
                      <a:lstStyle/>
                      <a:p>
                        <a:pPr marL="0" marR="0" indent="0" defTabSz="914400" eaLnBrk="1" fontAlgn="auto" latinLnBrk="0" hangingPunct="1">
                          <a:lnSpc>
                            <a:spcPct val="100000"/>
                          </a:lnSpc>
                          <a:spcBef>
                            <a:spcPts val="0"/>
                          </a:spcBef>
                          <a:spcAft>
                            <a:spcPts val="0"/>
                          </a:spcAft>
                          <a:buClrTx/>
                          <a:buSzTx/>
                          <a:buFontTx/>
                          <a:buNone/>
                          <a:tabLst/>
                          <a:defRPr/>
                        </a:pPr>
                        <a:r>
                          <a:rPr lang="en-US" altLang="zh-TW" sz="2000" b="1" dirty="0">
                            <a:solidFill>
                              <a:schemeClr val="dk1"/>
                            </a:solidFill>
                            <a:latin typeface="+mn-lt"/>
                            <a:ea typeface="+mn-ea"/>
                            <a:cs typeface="+mn-cs"/>
                          </a:rPr>
                          <a:t>U. Toronto</a:t>
                        </a:r>
                        <a:endParaRPr lang="zh-TW" altLang="en-US" sz="2000" b="1" dirty="0">
                          <a:solidFill>
                            <a:schemeClr val="dk1"/>
                          </a:solidFill>
                          <a:latin typeface="+mn-lt"/>
                          <a:ea typeface="+mn-ea"/>
                          <a:cs typeface="+mn-cs"/>
                        </a:endParaRPr>
                      </a:p>
                    </a:txBody>
                    <a:tcPr/>
                  </a:tc>
                  <a:tc>
                    <a:txBody>
                      <a:bodyPr/>
                      <a:lstStyle/>
                      <a:p>
                        <a:r>
                          <a:rPr lang="en-US" altLang="zh-TW" sz="2000" dirty="0"/>
                          <a:t>0.15315</a:t>
                        </a:r>
                        <a:endParaRPr lang="zh-TW" altLang="en-US" sz="2000" dirty="0"/>
                      </a:p>
                    </a:txBody>
                    <a:tcPr/>
                  </a:tc>
                  <a:tc>
                    <a:txBody>
                      <a:bodyPr/>
                      <a:lstStyle/>
                      <a:p>
                        <a:r>
                          <a:rPr lang="en-US" altLang="zh-TW" sz="2000" dirty="0"/>
                          <a:t>Deep learning</a:t>
                        </a:r>
                        <a:endParaRPr lang="zh-TW" altLang="en-US" sz="2000" dirty="0"/>
                      </a:p>
                    </a:txBody>
                    <a:tcPr/>
                  </a:tc>
                  <a:extLst>
                    <a:ext uri="{0D108BD9-81ED-4DB2-BD59-A6C34878D82A}">
                      <a16:rowId xmlns:a16="http://schemas.microsoft.com/office/drawing/2014/main" val="10001"/>
                    </a:ext>
                  </a:extLst>
                </a:tr>
                <a:tr h="755087">
                  <a:tc>
                    <a:txBody>
                      <a:bodyPr/>
                      <a:lstStyle/>
                      <a:p>
                        <a:r>
                          <a:rPr lang="en-US" altLang="zh-TW" sz="2000" dirty="0"/>
                          <a:t>2</a:t>
                        </a:r>
                        <a:endParaRPr lang="zh-TW" altLang="en-US" sz="2000" dirty="0"/>
                      </a:p>
                    </a:txBody>
                    <a:tcPr/>
                  </a:tc>
                  <a:tc>
                    <a:txBody>
                      <a:bodyPr/>
                      <a:lstStyle/>
                      <a:p>
                        <a:r>
                          <a:rPr lang="en-US" altLang="zh-TW" sz="2000" dirty="0"/>
                          <a:t>U. Tokyo</a:t>
                        </a:r>
                        <a:endParaRPr lang="zh-TW" altLang="en-US" sz="2000" dirty="0"/>
                      </a:p>
                    </a:txBody>
                    <a:tcPr/>
                  </a:tc>
                  <a:tc>
                    <a:txBody>
                      <a:bodyPr/>
                      <a:lstStyle/>
                      <a:p>
                        <a:r>
                          <a:rPr lang="en-US" altLang="zh-TW" sz="2000" dirty="0"/>
                          <a:t>0.26172</a:t>
                        </a:r>
                        <a:endParaRPr lang="zh-TW" altLang="en-US" sz="2000" dirty="0"/>
                      </a:p>
                    </a:txBody>
                    <a:tcPr/>
                  </a:tc>
                  <a:tc rowSpan="3">
                    <a:txBody>
                      <a:bodyPr/>
                      <a:lstStyle/>
                      <a:p>
                        <a:r>
                          <a:rPr lang="en-US" altLang="zh-TW" sz="2000" dirty="0"/>
                          <a:t>Hand-crafted </a:t>
                        </a:r>
                        <a:r>
                          <a:rPr lang="en-US" altLang="zh-TW" sz="2000" baseline="0" dirty="0"/>
                          <a:t>features and learning models.</a:t>
                        </a:r>
                      </a:p>
                      <a:p>
                        <a:r>
                          <a:rPr lang="en-US" altLang="zh-TW" sz="2000" baseline="0" dirty="0"/>
                          <a:t>Bottleneck.</a:t>
                        </a:r>
                        <a:endParaRPr lang="zh-TW" altLang="en-US" sz="2000" dirty="0"/>
                      </a:p>
                    </a:txBody>
                    <a:tcPr/>
                  </a:tc>
                  <a:extLst>
                    <a:ext uri="{0D108BD9-81ED-4DB2-BD59-A6C34878D82A}">
                      <a16:rowId xmlns:a16="http://schemas.microsoft.com/office/drawing/2014/main" val="10002"/>
                    </a:ext>
                  </a:extLst>
                </a:tr>
                <a:tr h="755087">
                  <a:tc>
                    <a:txBody>
                      <a:bodyPr/>
                      <a:lstStyle/>
                      <a:p>
                        <a:r>
                          <a:rPr lang="en-US" altLang="zh-TW" sz="2000" dirty="0"/>
                          <a:t>3</a:t>
                        </a:r>
                        <a:endParaRPr lang="zh-TW" altLang="en-US" sz="2000" dirty="0"/>
                      </a:p>
                    </a:txBody>
                    <a:tcPr/>
                  </a:tc>
                  <a:tc>
                    <a:txBody>
                      <a:bodyPr/>
                      <a:lstStyle/>
                      <a:p>
                        <a:r>
                          <a:rPr lang="en-US" altLang="zh-TW" sz="2000" dirty="0"/>
                          <a:t>U.</a:t>
                        </a:r>
                        <a:r>
                          <a:rPr lang="en-US" altLang="zh-TW" sz="2000" baseline="0" dirty="0"/>
                          <a:t> </a:t>
                        </a:r>
                        <a:r>
                          <a:rPr lang="en-US" altLang="zh-TW" sz="2000" dirty="0"/>
                          <a:t>Oxford</a:t>
                        </a:r>
                        <a:endParaRPr lang="zh-TW" altLang="en-US" sz="2000" dirty="0"/>
                      </a:p>
                    </a:txBody>
                    <a:tcPr/>
                  </a:tc>
                  <a:tc>
                    <a:txBody>
                      <a:bodyPr/>
                      <a:lstStyle/>
                      <a:p>
                        <a:r>
                          <a:rPr lang="en-US" altLang="zh-TW" sz="2000" dirty="0"/>
                          <a:t>0.26979</a:t>
                        </a:r>
                        <a:endParaRPr lang="zh-TW" altLang="en-US" sz="2000" dirty="0"/>
                      </a:p>
                    </a:txBody>
                    <a:tcPr/>
                  </a:tc>
                  <a:tc vMerge="1">
                    <a:txBody>
                      <a:bodyPr/>
                      <a:lstStyle/>
                      <a:p>
                        <a:endParaRPr lang="zh-TW" altLang="en-US"/>
                      </a:p>
                    </a:txBody>
                    <a:tcPr/>
                  </a:tc>
                  <a:extLst>
                    <a:ext uri="{0D108BD9-81ED-4DB2-BD59-A6C34878D82A}">
                      <a16:rowId xmlns:a16="http://schemas.microsoft.com/office/drawing/2014/main" val="10003"/>
                    </a:ext>
                  </a:extLst>
                </a:tr>
                <a:tr h="755087">
                  <a:tc>
                    <a:txBody>
                      <a:bodyPr/>
                      <a:lstStyle/>
                      <a:p>
                        <a:r>
                          <a:rPr lang="en-US" altLang="zh-TW" sz="2000" dirty="0"/>
                          <a:t>4</a:t>
                        </a:r>
                        <a:endParaRPr lang="zh-TW" altLang="en-US" sz="2000" dirty="0"/>
                      </a:p>
                    </a:txBody>
                    <a:tcPr/>
                  </a:tc>
                  <a:tc>
                    <a:txBody>
                      <a:bodyPr/>
                      <a:lstStyle/>
                      <a:p>
                        <a:pPr marL="0" marR="0" indent="0" defTabSz="914400" eaLnBrk="1" fontAlgn="auto" latinLnBrk="0" hangingPunct="1">
                          <a:lnSpc>
                            <a:spcPct val="100000"/>
                          </a:lnSpc>
                          <a:spcBef>
                            <a:spcPts val="0"/>
                          </a:spcBef>
                          <a:spcAft>
                            <a:spcPts val="0"/>
                          </a:spcAft>
                          <a:buClrTx/>
                          <a:buSzTx/>
                          <a:buFontTx/>
                          <a:buNone/>
                          <a:tabLst/>
                          <a:defRPr/>
                        </a:pPr>
                        <a:r>
                          <a:rPr lang="en-US" altLang="zh-TW" sz="2000" b="0" i="0" dirty="0">
                            <a:solidFill>
                              <a:schemeClr val="dk1"/>
                            </a:solidFill>
                            <a:latin typeface="+mn-lt"/>
                            <a:ea typeface="+mn-ea"/>
                            <a:cs typeface="+mn-cs"/>
                          </a:rPr>
                          <a:t>Xerox/INRIA</a:t>
                        </a:r>
                        <a:endParaRPr lang="zh-TW" altLang="en-US" sz="2000" dirty="0"/>
                      </a:p>
                    </a:txBody>
                    <a:tcPr/>
                  </a:tc>
                  <a:tc>
                    <a:txBody>
                      <a:bodyPr/>
                      <a:lstStyle/>
                      <a:p>
                        <a:r>
                          <a:rPr lang="en-US" altLang="zh-TW" sz="2000" b="0" i="0" dirty="0">
                            <a:solidFill>
                              <a:schemeClr val="dk1"/>
                            </a:solidFill>
                            <a:latin typeface="+mn-lt"/>
                            <a:ea typeface="+mn-ea"/>
                            <a:cs typeface="+mn-cs"/>
                          </a:rPr>
                          <a:t>0.27058</a:t>
                        </a:r>
                        <a:endParaRPr lang="zh-TW" altLang="en-US" sz="2000" dirty="0"/>
                      </a:p>
                    </a:txBody>
                    <a:tcPr/>
                  </a:tc>
                  <a:tc vMerge="1">
                    <a:txBody>
                      <a:bodyPr/>
                      <a:lstStyle/>
                      <a:p>
                        <a:endParaRPr lang="zh-TW" altLang="en-US" dirty="0"/>
                      </a:p>
                    </a:txBody>
                    <a:tcPr/>
                  </a:tc>
                  <a:extLst>
                    <a:ext uri="{0D108BD9-81ED-4DB2-BD59-A6C34878D82A}">
                      <a16:rowId xmlns:a16="http://schemas.microsoft.com/office/drawing/2014/main" val="10004"/>
                    </a:ext>
                  </a:extLst>
                </a:tr>
              </a:tbl>
            </a:graphicData>
          </a:graphic>
        </p:graphicFrame>
        <p:sp>
          <p:nvSpPr>
            <p:cNvPr id="6" name="TextBox 114"/>
            <p:cNvSpPr txBox="1">
              <a:spLocks noChangeArrowheads="1"/>
            </p:cNvSpPr>
            <p:nvPr/>
          </p:nvSpPr>
          <p:spPr bwMode="auto">
            <a:xfrm>
              <a:off x="1418945" y="6715199"/>
              <a:ext cx="6911270" cy="369232"/>
            </a:xfrm>
            <a:prstGeom prst="rect">
              <a:avLst/>
            </a:prstGeom>
            <a:noFill/>
            <a:ln w="9525">
              <a:noFill/>
              <a:miter lim="800000"/>
              <a:headEnd/>
              <a:tailEnd/>
            </a:ln>
          </p:spPr>
          <p:txBody>
            <a:bodyPr wrap="square">
              <a:spAutoFit/>
            </a:bodyPr>
            <a:lstStyle/>
            <a:p>
              <a:pPr algn="ctr"/>
              <a:r>
                <a:rPr lang="en-US" dirty="0">
                  <a:latin typeface="Calibri" pitchFamily="34" charset="0"/>
                </a:rPr>
                <a:t>Object recognition over 1,000,000 images and 1,000 categories (2 GPU)</a:t>
              </a:r>
            </a:p>
          </p:txBody>
        </p:sp>
      </p:grpSp>
      <p:sp>
        <p:nvSpPr>
          <p:cNvPr id="7" name="Right Arrow 6"/>
          <p:cNvSpPr/>
          <p:nvPr/>
        </p:nvSpPr>
        <p:spPr>
          <a:xfrm>
            <a:off x="611560" y="1412776"/>
            <a:ext cx="7920880" cy="360040"/>
          </a:xfrm>
          <a:prstGeom prst="rightArrow">
            <a:avLst/>
          </a:prstGeom>
          <a:ln>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08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8" name="Straight Arrow Connector 7"/>
          <p:cNvCxnSpPr/>
          <p:nvPr/>
        </p:nvCxnSpPr>
        <p:spPr>
          <a:xfrm>
            <a:off x="755650" y="908050"/>
            <a:ext cx="0" cy="504825"/>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9" name="TextBox 11"/>
          <p:cNvSpPr txBox="1">
            <a:spLocks noChangeArrowheads="1"/>
          </p:cNvSpPr>
          <p:nvPr/>
        </p:nvSpPr>
        <p:spPr bwMode="auto">
          <a:xfrm>
            <a:off x="107950" y="306388"/>
            <a:ext cx="1625600" cy="585787"/>
          </a:xfrm>
          <a:prstGeom prst="rect">
            <a:avLst/>
          </a:prstGeom>
          <a:noFill/>
          <a:ln w="9525">
            <a:noFill/>
            <a:miter lim="800000"/>
            <a:headEnd/>
            <a:tailEnd/>
          </a:ln>
        </p:spPr>
        <p:txBody>
          <a:bodyPr wrap="none">
            <a:spAutoFit/>
          </a:bodyPr>
          <a:lstStyle/>
          <a:p>
            <a:r>
              <a:rPr lang="en-US" sz="1600">
                <a:latin typeface="Calibri" pitchFamily="34" charset="0"/>
              </a:rPr>
              <a:t>Neural network</a:t>
            </a:r>
          </a:p>
          <a:p>
            <a:r>
              <a:rPr lang="en-US" sz="1600">
                <a:latin typeface="Calibri" pitchFamily="34" charset="0"/>
              </a:rPr>
              <a:t>Back propagation</a:t>
            </a:r>
          </a:p>
        </p:txBody>
      </p:sp>
      <p:sp>
        <p:nvSpPr>
          <p:cNvPr id="10" name="TextBox 12"/>
          <p:cNvSpPr txBox="1">
            <a:spLocks noChangeArrowheads="1"/>
          </p:cNvSpPr>
          <p:nvPr/>
        </p:nvSpPr>
        <p:spPr bwMode="auto">
          <a:xfrm>
            <a:off x="423863" y="1773238"/>
            <a:ext cx="652462" cy="368300"/>
          </a:xfrm>
          <a:prstGeom prst="rect">
            <a:avLst/>
          </a:prstGeom>
          <a:noFill/>
          <a:ln w="9525">
            <a:noFill/>
            <a:miter lim="800000"/>
            <a:headEnd/>
            <a:tailEnd/>
          </a:ln>
        </p:spPr>
        <p:txBody>
          <a:bodyPr wrap="none">
            <a:spAutoFit/>
          </a:bodyPr>
          <a:lstStyle/>
          <a:p>
            <a:r>
              <a:rPr lang="en-US">
                <a:latin typeface="Calibri" pitchFamily="34" charset="0"/>
              </a:rPr>
              <a:t>1986</a:t>
            </a:r>
          </a:p>
        </p:txBody>
      </p:sp>
      <p:cxnSp>
        <p:nvCxnSpPr>
          <p:cNvPr id="11" name="Straight Arrow Connector 10"/>
          <p:cNvCxnSpPr/>
          <p:nvPr/>
        </p:nvCxnSpPr>
        <p:spPr>
          <a:xfrm>
            <a:off x="4610100" y="900113"/>
            <a:ext cx="0" cy="503237"/>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2" name="TextBox 14"/>
          <p:cNvSpPr txBox="1">
            <a:spLocks noChangeArrowheads="1"/>
          </p:cNvSpPr>
          <p:nvPr/>
        </p:nvSpPr>
        <p:spPr bwMode="auto">
          <a:xfrm>
            <a:off x="4279900" y="1763713"/>
            <a:ext cx="652463" cy="369887"/>
          </a:xfrm>
          <a:prstGeom prst="rect">
            <a:avLst/>
          </a:prstGeom>
          <a:noFill/>
          <a:ln w="9525">
            <a:noFill/>
            <a:miter lim="800000"/>
            <a:headEnd/>
            <a:tailEnd/>
          </a:ln>
        </p:spPr>
        <p:txBody>
          <a:bodyPr wrap="none">
            <a:spAutoFit/>
          </a:bodyPr>
          <a:lstStyle/>
          <a:p>
            <a:r>
              <a:rPr lang="en-US">
                <a:latin typeface="Calibri" pitchFamily="34" charset="0"/>
              </a:rPr>
              <a:t>2006</a:t>
            </a:r>
          </a:p>
        </p:txBody>
      </p:sp>
      <p:sp>
        <p:nvSpPr>
          <p:cNvPr id="13" name="Rectangle 12"/>
          <p:cNvSpPr/>
          <p:nvPr/>
        </p:nvSpPr>
        <p:spPr>
          <a:xfrm>
            <a:off x="1331913" y="1516063"/>
            <a:ext cx="3240087" cy="14446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5" name="TextBox 17"/>
          <p:cNvSpPr txBox="1">
            <a:spLocks noChangeArrowheads="1"/>
          </p:cNvSpPr>
          <p:nvPr/>
        </p:nvSpPr>
        <p:spPr bwMode="auto">
          <a:xfrm>
            <a:off x="3844925" y="333375"/>
            <a:ext cx="1460500" cy="584200"/>
          </a:xfrm>
          <a:prstGeom prst="rect">
            <a:avLst/>
          </a:prstGeom>
          <a:noFill/>
          <a:ln w="9525">
            <a:noFill/>
            <a:miter lim="800000"/>
            <a:headEnd/>
            <a:tailEnd/>
          </a:ln>
        </p:spPr>
        <p:txBody>
          <a:bodyPr wrap="none">
            <a:spAutoFit/>
          </a:bodyPr>
          <a:lstStyle/>
          <a:p>
            <a:r>
              <a:rPr lang="en-US" sz="1600">
                <a:latin typeface="Calibri" pitchFamily="34" charset="0"/>
              </a:rPr>
              <a:t>Deep belief net</a:t>
            </a:r>
          </a:p>
          <a:p>
            <a:r>
              <a:rPr lang="en-US" sz="1600" i="1">
                <a:latin typeface="Calibri" pitchFamily="34" charset="0"/>
              </a:rPr>
              <a:t>Science</a:t>
            </a:r>
          </a:p>
        </p:txBody>
      </p:sp>
      <p:cxnSp>
        <p:nvCxnSpPr>
          <p:cNvPr id="16" name="Straight Arrow Connector 15"/>
          <p:cNvCxnSpPr/>
          <p:nvPr/>
        </p:nvCxnSpPr>
        <p:spPr>
          <a:xfrm>
            <a:off x="5580063" y="901700"/>
            <a:ext cx="0" cy="503238"/>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17" name="Picture 11"/>
          <p:cNvPicPr>
            <a:picLocks noChangeAspect="1" noChangeArrowheads="1"/>
          </p:cNvPicPr>
          <p:nvPr/>
        </p:nvPicPr>
        <p:blipFill>
          <a:blip r:embed="rId3" cstate="print"/>
          <a:srcRect/>
          <a:stretch>
            <a:fillRect/>
          </a:stretch>
        </p:blipFill>
        <p:spPr bwMode="auto">
          <a:xfrm>
            <a:off x="4811713" y="908050"/>
            <a:ext cx="623887" cy="381000"/>
          </a:xfrm>
          <a:prstGeom prst="rect">
            <a:avLst/>
          </a:prstGeom>
          <a:noFill/>
          <a:ln w="9525">
            <a:noFill/>
            <a:miter lim="800000"/>
            <a:headEnd/>
            <a:tailEnd/>
          </a:ln>
        </p:spPr>
      </p:pic>
      <p:sp>
        <p:nvSpPr>
          <p:cNvPr id="18" name="TextBox 20"/>
          <p:cNvSpPr txBox="1">
            <a:spLocks noChangeArrowheads="1"/>
          </p:cNvSpPr>
          <p:nvPr/>
        </p:nvSpPr>
        <p:spPr bwMode="auto">
          <a:xfrm>
            <a:off x="5203825" y="609600"/>
            <a:ext cx="785813" cy="338138"/>
          </a:xfrm>
          <a:prstGeom prst="rect">
            <a:avLst/>
          </a:prstGeom>
          <a:noFill/>
          <a:ln w="9525">
            <a:noFill/>
            <a:miter lim="800000"/>
            <a:headEnd/>
            <a:tailEnd/>
          </a:ln>
        </p:spPr>
        <p:txBody>
          <a:bodyPr wrap="none">
            <a:spAutoFit/>
          </a:bodyPr>
          <a:lstStyle/>
          <a:p>
            <a:r>
              <a:rPr lang="en-US" sz="1600">
                <a:latin typeface="Calibri" pitchFamily="34" charset="0"/>
              </a:rPr>
              <a:t>Speech</a:t>
            </a:r>
          </a:p>
        </p:txBody>
      </p:sp>
      <p:sp>
        <p:nvSpPr>
          <p:cNvPr id="19" name="TextBox 21"/>
          <p:cNvSpPr txBox="1">
            <a:spLocks noChangeArrowheads="1"/>
          </p:cNvSpPr>
          <p:nvPr/>
        </p:nvSpPr>
        <p:spPr bwMode="auto">
          <a:xfrm>
            <a:off x="5260975" y="1781175"/>
            <a:ext cx="652463" cy="369888"/>
          </a:xfrm>
          <a:prstGeom prst="rect">
            <a:avLst/>
          </a:prstGeom>
          <a:noFill/>
          <a:ln w="9525">
            <a:noFill/>
            <a:miter lim="800000"/>
            <a:headEnd/>
            <a:tailEnd/>
          </a:ln>
        </p:spPr>
        <p:txBody>
          <a:bodyPr wrap="none">
            <a:spAutoFit/>
          </a:bodyPr>
          <a:lstStyle/>
          <a:p>
            <a:r>
              <a:rPr lang="en-US">
                <a:latin typeface="Calibri" pitchFamily="34" charset="0"/>
              </a:rPr>
              <a:t>2011</a:t>
            </a:r>
          </a:p>
        </p:txBody>
      </p:sp>
      <p:cxnSp>
        <p:nvCxnSpPr>
          <p:cNvPr id="20" name="Straight Arrow Connector 19"/>
          <p:cNvCxnSpPr/>
          <p:nvPr/>
        </p:nvCxnSpPr>
        <p:spPr>
          <a:xfrm>
            <a:off x="6156325" y="636588"/>
            <a:ext cx="0" cy="760412"/>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1" name="TextBox 25"/>
          <p:cNvSpPr txBox="1">
            <a:spLocks noChangeArrowheads="1"/>
          </p:cNvSpPr>
          <p:nvPr/>
        </p:nvSpPr>
        <p:spPr bwMode="auto">
          <a:xfrm>
            <a:off x="5865813" y="1789113"/>
            <a:ext cx="652462" cy="369887"/>
          </a:xfrm>
          <a:prstGeom prst="rect">
            <a:avLst/>
          </a:prstGeom>
          <a:noFill/>
          <a:ln w="9525">
            <a:noFill/>
            <a:miter lim="800000"/>
            <a:headEnd/>
            <a:tailEnd/>
          </a:ln>
        </p:spPr>
        <p:txBody>
          <a:bodyPr wrap="none">
            <a:spAutoFit/>
          </a:bodyPr>
          <a:lstStyle/>
          <a:p>
            <a:r>
              <a:rPr lang="en-US">
                <a:latin typeface="Calibri" pitchFamily="34" charset="0"/>
              </a:rPr>
              <a:t>2012</a:t>
            </a:r>
          </a:p>
        </p:txBody>
      </p:sp>
      <p:pic>
        <p:nvPicPr>
          <p:cNvPr id="22" name="Picture 14" descr="http://www.image-net.org/splash/logo.jpg"/>
          <p:cNvPicPr>
            <a:picLocks noChangeAspect="1" noChangeArrowheads="1"/>
          </p:cNvPicPr>
          <p:nvPr/>
        </p:nvPicPr>
        <p:blipFill>
          <a:blip r:embed="rId4" cstate="print"/>
          <a:srcRect/>
          <a:stretch>
            <a:fillRect/>
          </a:stretch>
        </p:blipFill>
        <p:spPr bwMode="auto">
          <a:xfrm>
            <a:off x="6300788" y="765175"/>
            <a:ext cx="1295400" cy="177800"/>
          </a:xfrm>
          <a:prstGeom prst="rect">
            <a:avLst/>
          </a:prstGeom>
          <a:noFill/>
          <a:ln w="9525">
            <a:noFill/>
            <a:miter lim="800000"/>
            <a:headEnd/>
            <a:tailEnd/>
          </a:ln>
        </p:spPr>
      </p:pic>
      <p:pic>
        <p:nvPicPr>
          <p:cNvPr id="23" name="Picture 1"/>
          <p:cNvPicPr>
            <a:picLocks noChangeAspect="1" noChangeArrowheads="1"/>
          </p:cNvPicPr>
          <p:nvPr/>
        </p:nvPicPr>
        <p:blipFill>
          <a:blip r:embed="rId5" cstate="print"/>
          <a:srcRect/>
          <a:stretch>
            <a:fillRect/>
          </a:stretch>
        </p:blipFill>
        <p:spPr bwMode="auto">
          <a:xfrm>
            <a:off x="7667625" y="549275"/>
            <a:ext cx="596900" cy="792163"/>
          </a:xfrm>
          <a:prstGeom prst="rect">
            <a:avLst/>
          </a:prstGeom>
          <a:noFill/>
          <a:ln w="9525">
            <a:noFill/>
            <a:miter lim="800000"/>
            <a:headEnd/>
            <a:tailEnd/>
          </a:ln>
        </p:spPr>
      </p:pic>
      <p:sp>
        <p:nvSpPr>
          <p:cNvPr id="25" name="TextBox 24"/>
          <p:cNvSpPr txBox="1"/>
          <p:nvPr/>
        </p:nvSpPr>
        <p:spPr>
          <a:xfrm>
            <a:off x="929740" y="930206"/>
            <a:ext cx="761940" cy="338554"/>
          </a:xfrm>
          <a:prstGeom prst="rect">
            <a:avLst/>
          </a:prstGeom>
          <a:noFill/>
        </p:spPr>
        <p:txBody>
          <a:bodyPr wrap="none" rtlCol="0">
            <a:spAutoFit/>
          </a:bodyPr>
          <a:lstStyle/>
          <a:p>
            <a:r>
              <a:rPr lang="en-US" sz="1600" i="1" dirty="0"/>
              <a:t>Nature</a:t>
            </a:r>
          </a:p>
        </p:txBody>
      </p:sp>
      <p:sp>
        <p:nvSpPr>
          <p:cNvPr id="26" name="TextBox 25"/>
          <p:cNvSpPr txBox="1"/>
          <p:nvPr/>
        </p:nvSpPr>
        <p:spPr>
          <a:xfrm>
            <a:off x="-21187" y="6235281"/>
            <a:ext cx="9094849" cy="523220"/>
          </a:xfrm>
          <a:prstGeom prst="rect">
            <a:avLst/>
          </a:prstGeom>
          <a:noFill/>
        </p:spPr>
        <p:txBody>
          <a:bodyPr wrap="square" rtlCol="0">
            <a:spAutoFit/>
          </a:bodyPr>
          <a:lstStyle/>
          <a:p>
            <a:pPr algn="just"/>
            <a:r>
              <a:rPr lang="en-US" sz="1400" dirty="0"/>
              <a:t>A. </a:t>
            </a:r>
            <a:r>
              <a:rPr lang="en-US" sz="1400" dirty="0" err="1"/>
              <a:t>Krizhevsky</a:t>
            </a:r>
            <a:r>
              <a:rPr lang="en-US" sz="1400" dirty="0"/>
              <a:t>, L. </a:t>
            </a:r>
            <a:r>
              <a:rPr lang="en-US" sz="1400" dirty="0" err="1"/>
              <a:t>Sutskever</a:t>
            </a:r>
            <a:r>
              <a:rPr lang="en-US" sz="1400" dirty="0"/>
              <a:t>, and G. E. Hinton, “</a:t>
            </a:r>
            <a:r>
              <a:rPr lang="en-US" sz="1400" dirty="0" err="1"/>
              <a:t>ImageNet</a:t>
            </a:r>
            <a:r>
              <a:rPr lang="en-US" sz="1400" dirty="0"/>
              <a:t> Classification with Deep </a:t>
            </a:r>
            <a:r>
              <a:rPr lang="en-US" sz="1400" dirty="0" err="1"/>
              <a:t>Convolutional</a:t>
            </a:r>
            <a:r>
              <a:rPr lang="en-US" sz="1400" dirty="0"/>
              <a:t> Neural Networks,” NIPS, 2012.</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683568" y="1124744"/>
            <a:ext cx="7833784" cy="5400600"/>
            <a:chOff x="-597488" y="-171400"/>
            <a:chExt cx="10338976" cy="6827347"/>
          </a:xfrm>
        </p:grpSpPr>
        <p:pic>
          <p:nvPicPr>
            <p:cNvPr id="5" name="图片 4"/>
            <p:cNvPicPr>
              <a:picLocks noChangeAspect="1"/>
            </p:cNvPicPr>
            <p:nvPr/>
          </p:nvPicPr>
          <p:blipFill>
            <a:blip r:embed="rId2"/>
            <a:stretch>
              <a:fillRect/>
            </a:stretch>
          </p:blipFill>
          <p:spPr>
            <a:xfrm>
              <a:off x="-597488" y="-171400"/>
              <a:ext cx="10338976" cy="982667"/>
            </a:xfrm>
            <a:prstGeom prst="rect">
              <a:avLst/>
            </a:prstGeom>
          </p:spPr>
        </p:pic>
        <p:pic>
          <p:nvPicPr>
            <p:cNvPr id="6" name="图片 5"/>
            <p:cNvPicPr>
              <a:picLocks noChangeAspect="1"/>
            </p:cNvPicPr>
            <p:nvPr/>
          </p:nvPicPr>
          <p:blipFill>
            <a:blip r:embed="rId3"/>
            <a:stretch>
              <a:fillRect/>
            </a:stretch>
          </p:blipFill>
          <p:spPr>
            <a:xfrm>
              <a:off x="-597488" y="801997"/>
              <a:ext cx="10338976" cy="982667"/>
            </a:xfrm>
            <a:prstGeom prst="rect">
              <a:avLst/>
            </a:prstGeom>
          </p:spPr>
        </p:pic>
        <p:pic>
          <p:nvPicPr>
            <p:cNvPr id="7" name="图片 6"/>
            <p:cNvPicPr>
              <a:picLocks noChangeAspect="1"/>
            </p:cNvPicPr>
            <p:nvPr/>
          </p:nvPicPr>
          <p:blipFill>
            <a:blip r:embed="rId4"/>
            <a:stretch>
              <a:fillRect/>
            </a:stretch>
          </p:blipFill>
          <p:spPr>
            <a:xfrm>
              <a:off x="-597488" y="1772816"/>
              <a:ext cx="10338976" cy="982667"/>
            </a:xfrm>
            <a:prstGeom prst="rect">
              <a:avLst/>
            </a:prstGeom>
          </p:spPr>
        </p:pic>
        <p:pic>
          <p:nvPicPr>
            <p:cNvPr id="8" name="图片 7"/>
            <p:cNvPicPr>
              <a:picLocks noChangeAspect="1"/>
            </p:cNvPicPr>
            <p:nvPr/>
          </p:nvPicPr>
          <p:blipFill>
            <a:blip r:embed="rId5"/>
            <a:stretch>
              <a:fillRect/>
            </a:stretch>
          </p:blipFill>
          <p:spPr>
            <a:xfrm>
              <a:off x="-597488" y="2757048"/>
              <a:ext cx="10338976" cy="982667"/>
            </a:xfrm>
            <a:prstGeom prst="rect">
              <a:avLst/>
            </a:prstGeom>
          </p:spPr>
        </p:pic>
        <p:pic>
          <p:nvPicPr>
            <p:cNvPr id="9" name="图片 8"/>
            <p:cNvPicPr>
              <a:picLocks noChangeAspect="1"/>
            </p:cNvPicPr>
            <p:nvPr/>
          </p:nvPicPr>
          <p:blipFill>
            <a:blip r:embed="rId6"/>
            <a:stretch>
              <a:fillRect/>
            </a:stretch>
          </p:blipFill>
          <p:spPr>
            <a:xfrm>
              <a:off x="-597488" y="3729064"/>
              <a:ext cx="10338976" cy="982667"/>
            </a:xfrm>
            <a:prstGeom prst="rect">
              <a:avLst/>
            </a:prstGeom>
          </p:spPr>
        </p:pic>
        <p:pic>
          <p:nvPicPr>
            <p:cNvPr id="10" name="图片 9"/>
            <p:cNvPicPr>
              <a:picLocks noChangeAspect="1"/>
            </p:cNvPicPr>
            <p:nvPr/>
          </p:nvPicPr>
          <p:blipFill>
            <a:blip r:embed="rId7"/>
            <a:stretch>
              <a:fillRect/>
            </a:stretch>
          </p:blipFill>
          <p:spPr>
            <a:xfrm>
              <a:off x="-597488" y="4713112"/>
              <a:ext cx="10338976" cy="982667"/>
            </a:xfrm>
            <a:prstGeom prst="rect">
              <a:avLst/>
            </a:prstGeom>
          </p:spPr>
        </p:pic>
        <p:pic>
          <p:nvPicPr>
            <p:cNvPr id="11" name="图片 10"/>
            <p:cNvPicPr>
              <a:picLocks noChangeAspect="1"/>
            </p:cNvPicPr>
            <p:nvPr/>
          </p:nvPicPr>
          <p:blipFill>
            <a:blip r:embed="rId8"/>
            <a:stretch>
              <a:fillRect/>
            </a:stretch>
          </p:blipFill>
          <p:spPr>
            <a:xfrm>
              <a:off x="-597488" y="5673280"/>
              <a:ext cx="10338976" cy="982667"/>
            </a:xfrm>
            <a:prstGeom prst="rect">
              <a:avLst/>
            </a:prstGeom>
          </p:spPr>
        </p:pic>
      </p:grpSp>
      <p:sp>
        <p:nvSpPr>
          <p:cNvPr id="13" name="矩形 12"/>
          <p:cNvSpPr/>
          <p:nvPr/>
        </p:nvSpPr>
        <p:spPr>
          <a:xfrm>
            <a:off x="2725715" y="253217"/>
            <a:ext cx="3605474" cy="461665"/>
          </a:xfrm>
          <a:prstGeom prst="rect">
            <a:avLst/>
          </a:prstGeom>
        </p:spPr>
        <p:txBody>
          <a:bodyPr wrap="none">
            <a:spAutoFit/>
          </a:bodyPr>
          <a:lstStyle/>
          <a:p>
            <a:r>
              <a:rPr lang="en-US" altLang="zh-CN" sz="2400" b="1" dirty="0">
                <a:latin typeface="Calibri-Bold"/>
              </a:rPr>
              <a:t>Examples from ImageNet</a:t>
            </a:r>
            <a:endParaRPr lang="zh-CN" altLang="en-US" dirty="0"/>
          </a:p>
        </p:txBody>
      </p:sp>
    </p:spTree>
    <p:extLst>
      <p:ext uri="{BB962C8B-B14F-4D97-AF65-F5344CB8AC3E}">
        <p14:creationId xmlns:p14="http://schemas.microsoft.com/office/powerpoint/2010/main" val="145150206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EFA4F3F2-6957-443F-9DED-CFAF1554CC45}"/>
              </a:ext>
            </a:extLst>
          </p:cNvPr>
          <p:cNvPicPr>
            <a:picLocks noChangeAspect="1"/>
          </p:cNvPicPr>
          <p:nvPr/>
        </p:nvPicPr>
        <p:blipFill>
          <a:blip r:embed="rId2"/>
          <a:stretch>
            <a:fillRect/>
          </a:stretch>
        </p:blipFill>
        <p:spPr>
          <a:xfrm>
            <a:off x="0" y="368542"/>
            <a:ext cx="9144000" cy="6120916"/>
          </a:xfrm>
          <a:prstGeom prst="rect">
            <a:avLst/>
          </a:prstGeom>
        </p:spPr>
      </p:pic>
    </p:spTree>
    <p:extLst>
      <p:ext uri="{BB962C8B-B14F-4D97-AF65-F5344CB8AC3E}">
        <p14:creationId xmlns:p14="http://schemas.microsoft.com/office/powerpoint/2010/main" val="874025722"/>
      </p:ext>
    </p:extLst>
  </p:cSld>
  <p:clrMapOvr>
    <a:masterClrMapping/>
  </p:clrMapOvr>
  <p:transition spd="slow"/>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044BDE06-1B61-4BFE-8C72-81E327C23DC7}"/>
              </a:ext>
            </a:extLst>
          </p:cNvPr>
          <p:cNvPicPr>
            <a:picLocks noChangeAspect="1"/>
          </p:cNvPicPr>
          <p:nvPr/>
        </p:nvPicPr>
        <p:blipFill>
          <a:blip r:embed="rId2"/>
          <a:stretch>
            <a:fillRect/>
          </a:stretch>
        </p:blipFill>
        <p:spPr>
          <a:xfrm>
            <a:off x="0" y="288576"/>
            <a:ext cx="9045526" cy="6349976"/>
          </a:xfrm>
          <a:prstGeom prst="rect">
            <a:avLst/>
          </a:prstGeom>
        </p:spPr>
      </p:pic>
    </p:spTree>
    <p:extLst>
      <p:ext uri="{BB962C8B-B14F-4D97-AF65-F5344CB8AC3E}">
        <p14:creationId xmlns:p14="http://schemas.microsoft.com/office/powerpoint/2010/main" val="1799773976"/>
      </p:ext>
    </p:extLst>
  </p:cSld>
  <p:clrMapOvr>
    <a:masterClrMapping/>
  </p:clrMapOvr>
  <p:transition spd="slow"/>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3C151DAC-94AA-4ECB-A4A5-E11DF405D7EA}"/>
              </a:ext>
            </a:extLst>
          </p:cNvPr>
          <p:cNvPicPr>
            <a:picLocks noChangeAspect="1"/>
          </p:cNvPicPr>
          <p:nvPr/>
        </p:nvPicPr>
        <p:blipFill>
          <a:blip r:embed="rId2"/>
          <a:stretch>
            <a:fillRect/>
          </a:stretch>
        </p:blipFill>
        <p:spPr>
          <a:xfrm>
            <a:off x="0" y="343106"/>
            <a:ext cx="9144000" cy="6171787"/>
          </a:xfrm>
          <a:prstGeom prst="rect">
            <a:avLst/>
          </a:prstGeom>
        </p:spPr>
      </p:pic>
    </p:spTree>
    <p:extLst>
      <p:ext uri="{BB962C8B-B14F-4D97-AF65-F5344CB8AC3E}">
        <p14:creationId xmlns:p14="http://schemas.microsoft.com/office/powerpoint/2010/main" val="88585223"/>
      </p:ext>
    </p:extLst>
  </p:cSld>
  <p:clrMapOvr>
    <a:masterClrMapping/>
  </p:clrMapOvr>
  <p:transition spd="slow"/>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83F4E408-5217-48E7-ACD7-C1A6FC7EC6B6}"/>
              </a:ext>
            </a:extLst>
          </p:cNvPr>
          <p:cNvPicPr>
            <a:picLocks noChangeAspect="1"/>
          </p:cNvPicPr>
          <p:nvPr/>
        </p:nvPicPr>
        <p:blipFill>
          <a:blip r:embed="rId2"/>
          <a:stretch>
            <a:fillRect/>
          </a:stretch>
        </p:blipFill>
        <p:spPr>
          <a:xfrm>
            <a:off x="0" y="367076"/>
            <a:ext cx="9144000" cy="6123848"/>
          </a:xfrm>
          <a:prstGeom prst="rect">
            <a:avLst/>
          </a:prstGeom>
        </p:spPr>
      </p:pic>
    </p:spTree>
    <p:extLst>
      <p:ext uri="{BB962C8B-B14F-4D97-AF65-F5344CB8AC3E}">
        <p14:creationId xmlns:p14="http://schemas.microsoft.com/office/powerpoint/2010/main" val="3032033837"/>
      </p:ext>
    </p:extLst>
  </p:cSld>
  <p:clrMapOvr>
    <a:masterClrMapping/>
  </p:clrMapOvr>
  <p:transition spd="slow"/>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8DB61E9E-0DEA-4C55-8808-C29254AD8B16}"/>
              </a:ext>
            </a:extLst>
          </p:cNvPr>
          <p:cNvPicPr>
            <a:picLocks noChangeAspect="1"/>
          </p:cNvPicPr>
          <p:nvPr/>
        </p:nvPicPr>
        <p:blipFill>
          <a:blip r:embed="rId2"/>
          <a:stretch>
            <a:fillRect/>
          </a:stretch>
        </p:blipFill>
        <p:spPr>
          <a:xfrm>
            <a:off x="0" y="387212"/>
            <a:ext cx="9144000" cy="6083576"/>
          </a:xfrm>
          <a:prstGeom prst="rect">
            <a:avLst/>
          </a:prstGeom>
        </p:spPr>
      </p:pic>
    </p:spTree>
    <p:extLst>
      <p:ext uri="{BB962C8B-B14F-4D97-AF65-F5344CB8AC3E}">
        <p14:creationId xmlns:p14="http://schemas.microsoft.com/office/powerpoint/2010/main" val="2612231773"/>
      </p:ext>
    </p:extLst>
  </p:cSld>
  <p:clrMapOvr>
    <a:masterClrMapping/>
  </p:clrMapOvr>
  <p:transition spd="slow"/>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2EC15F-F5DD-4456-AAE6-62345C0A7D9A}"/>
              </a:ext>
            </a:extLst>
          </p:cNvPr>
          <p:cNvSpPr>
            <a:spLocks noGrp="1"/>
          </p:cNvSpPr>
          <p:nvPr>
            <p:ph type="title"/>
          </p:nvPr>
        </p:nvSpPr>
        <p:spPr/>
        <p:txBody>
          <a:bodyPr/>
          <a:lstStyle/>
          <a:p>
            <a:r>
              <a:rPr lang="en-US" altLang="zh-CN" dirty="0"/>
              <a:t>Instructors</a:t>
            </a:r>
            <a:endParaRPr lang="zh-CN" altLang="en-US" dirty="0"/>
          </a:p>
        </p:txBody>
      </p:sp>
      <p:sp>
        <p:nvSpPr>
          <p:cNvPr id="4" name="内容占位符 3">
            <a:extLst>
              <a:ext uri="{FF2B5EF4-FFF2-40B4-BE49-F238E27FC236}">
                <a16:creationId xmlns:a16="http://schemas.microsoft.com/office/drawing/2014/main" id="{23B0DEC5-5C7A-4AB4-A54B-254E6FB87C26}"/>
              </a:ext>
            </a:extLst>
          </p:cNvPr>
          <p:cNvSpPr>
            <a:spLocks noGrp="1"/>
          </p:cNvSpPr>
          <p:nvPr>
            <p:ph idx="1"/>
          </p:nvPr>
        </p:nvSpPr>
        <p:spPr/>
        <p:txBody>
          <a:bodyPr/>
          <a:lstStyle/>
          <a:p>
            <a:endParaRPr lang="zh-CN" altLang="en-US" dirty="0"/>
          </a:p>
        </p:txBody>
      </p:sp>
      <p:pic>
        <p:nvPicPr>
          <p:cNvPr id="6" name="图片 5">
            <a:extLst>
              <a:ext uri="{FF2B5EF4-FFF2-40B4-BE49-F238E27FC236}">
                <a16:creationId xmlns:a16="http://schemas.microsoft.com/office/drawing/2014/main" id="{A5E83460-9DC3-436F-A716-A3DD279F1954}"/>
              </a:ext>
            </a:extLst>
          </p:cNvPr>
          <p:cNvPicPr>
            <a:picLocks noChangeAspect="1"/>
          </p:cNvPicPr>
          <p:nvPr/>
        </p:nvPicPr>
        <p:blipFill>
          <a:blip r:embed="rId2"/>
          <a:stretch>
            <a:fillRect/>
          </a:stretch>
        </p:blipFill>
        <p:spPr>
          <a:xfrm>
            <a:off x="441970" y="1155730"/>
            <a:ext cx="1578470" cy="1645639"/>
          </a:xfrm>
          <a:prstGeom prst="rect">
            <a:avLst/>
          </a:prstGeom>
        </p:spPr>
      </p:pic>
      <p:pic>
        <p:nvPicPr>
          <p:cNvPr id="7" name="图片 6">
            <a:extLst>
              <a:ext uri="{FF2B5EF4-FFF2-40B4-BE49-F238E27FC236}">
                <a16:creationId xmlns:a16="http://schemas.microsoft.com/office/drawing/2014/main" id="{63B4810D-6CF5-45A6-B72F-34DCDBDE3680}"/>
              </a:ext>
            </a:extLst>
          </p:cNvPr>
          <p:cNvPicPr>
            <a:picLocks noChangeAspect="1"/>
          </p:cNvPicPr>
          <p:nvPr/>
        </p:nvPicPr>
        <p:blipFill>
          <a:blip r:embed="rId3"/>
          <a:stretch>
            <a:fillRect/>
          </a:stretch>
        </p:blipFill>
        <p:spPr>
          <a:xfrm>
            <a:off x="1905313" y="1018018"/>
            <a:ext cx="3498327" cy="4344769"/>
          </a:xfrm>
          <a:prstGeom prst="rect">
            <a:avLst/>
          </a:prstGeom>
        </p:spPr>
      </p:pic>
      <p:pic>
        <p:nvPicPr>
          <p:cNvPr id="5" name="图片 4">
            <a:extLst>
              <a:ext uri="{FF2B5EF4-FFF2-40B4-BE49-F238E27FC236}">
                <a16:creationId xmlns:a16="http://schemas.microsoft.com/office/drawing/2014/main" id="{DF8A7017-3E60-4344-B8F3-9151708EF736}"/>
              </a:ext>
            </a:extLst>
          </p:cNvPr>
          <p:cNvPicPr>
            <a:picLocks noChangeAspect="1"/>
          </p:cNvPicPr>
          <p:nvPr/>
        </p:nvPicPr>
        <p:blipFill>
          <a:blip r:embed="rId4"/>
          <a:stretch>
            <a:fillRect/>
          </a:stretch>
        </p:blipFill>
        <p:spPr>
          <a:xfrm>
            <a:off x="774776" y="4224740"/>
            <a:ext cx="7594448" cy="2276094"/>
          </a:xfrm>
          <a:prstGeom prst="rect">
            <a:avLst/>
          </a:prstGeom>
        </p:spPr>
      </p:pic>
      <p:pic>
        <p:nvPicPr>
          <p:cNvPr id="8" name="图片 7">
            <a:extLst>
              <a:ext uri="{FF2B5EF4-FFF2-40B4-BE49-F238E27FC236}">
                <a16:creationId xmlns:a16="http://schemas.microsoft.com/office/drawing/2014/main" id="{697CFA35-EE20-4B15-B109-C76CC5EE4EBA}"/>
              </a:ext>
            </a:extLst>
          </p:cNvPr>
          <p:cNvPicPr>
            <a:picLocks noChangeAspect="1"/>
          </p:cNvPicPr>
          <p:nvPr/>
        </p:nvPicPr>
        <p:blipFill>
          <a:blip r:embed="rId5"/>
          <a:stretch>
            <a:fillRect/>
          </a:stretch>
        </p:blipFill>
        <p:spPr>
          <a:xfrm>
            <a:off x="5633992" y="1125166"/>
            <a:ext cx="2465981" cy="2992426"/>
          </a:xfrm>
          <a:prstGeom prst="rect">
            <a:avLst/>
          </a:prstGeom>
        </p:spPr>
      </p:pic>
    </p:spTree>
    <p:extLst>
      <p:ext uri="{BB962C8B-B14F-4D97-AF65-F5344CB8AC3E}">
        <p14:creationId xmlns:p14="http://schemas.microsoft.com/office/powerpoint/2010/main" val="4285677540"/>
      </p:ext>
    </p:extLst>
  </p:cSld>
  <p:clrMapOvr>
    <a:masterClrMapping/>
  </p:clrMapOvr>
  <p:transition spd="slow"/>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ight Arrow 3"/>
          <p:cNvSpPr/>
          <p:nvPr/>
        </p:nvSpPr>
        <p:spPr>
          <a:xfrm>
            <a:off x="611560" y="1412776"/>
            <a:ext cx="7920880" cy="360040"/>
          </a:xfrm>
          <a:prstGeom prst="rightArrow">
            <a:avLst/>
          </a:prstGeom>
          <a:ln>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08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5" name="Straight Arrow Connector 4"/>
          <p:cNvCxnSpPr/>
          <p:nvPr/>
        </p:nvCxnSpPr>
        <p:spPr>
          <a:xfrm>
            <a:off x="755650" y="908050"/>
            <a:ext cx="0" cy="504825"/>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 name="TextBox 5"/>
          <p:cNvSpPr txBox="1">
            <a:spLocks noChangeArrowheads="1"/>
          </p:cNvSpPr>
          <p:nvPr/>
        </p:nvSpPr>
        <p:spPr bwMode="auto">
          <a:xfrm>
            <a:off x="107950" y="306388"/>
            <a:ext cx="1625600" cy="585787"/>
          </a:xfrm>
          <a:prstGeom prst="rect">
            <a:avLst/>
          </a:prstGeom>
          <a:noFill/>
          <a:ln w="9525">
            <a:noFill/>
            <a:miter lim="800000"/>
            <a:headEnd/>
            <a:tailEnd/>
          </a:ln>
        </p:spPr>
        <p:txBody>
          <a:bodyPr wrap="none">
            <a:spAutoFit/>
          </a:bodyPr>
          <a:lstStyle/>
          <a:p>
            <a:r>
              <a:rPr lang="en-US" sz="1600">
                <a:latin typeface="Calibri" pitchFamily="34" charset="0"/>
              </a:rPr>
              <a:t>Neural network</a:t>
            </a:r>
          </a:p>
          <a:p>
            <a:r>
              <a:rPr lang="en-US" sz="1600">
                <a:latin typeface="Calibri" pitchFamily="34" charset="0"/>
              </a:rPr>
              <a:t>Back propagation</a:t>
            </a:r>
          </a:p>
        </p:txBody>
      </p:sp>
      <p:sp>
        <p:nvSpPr>
          <p:cNvPr id="7" name="TextBox 6"/>
          <p:cNvSpPr txBox="1">
            <a:spLocks noChangeArrowheads="1"/>
          </p:cNvSpPr>
          <p:nvPr/>
        </p:nvSpPr>
        <p:spPr bwMode="auto">
          <a:xfrm>
            <a:off x="423863" y="1773238"/>
            <a:ext cx="652462" cy="368300"/>
          </a:xfrm>
          <a:prstGeom prst="rect">
            <a:avLst/>
          </a:prstGeom>
          <a:noFill/>
          <a:ln w="9525">
            <a:noFill/>
            <a:miter lim="800000"/>
            <a:headEnd/>
            <a:tailEnd/>
          </a:ln>
        </p:spPr>
        <p:txBody>
          <a:bodyPr wrap="none">
            <a:spAutoFit/>
          </a:bodyPr>
          <a:lstStyle/>
          <a:p>
            <a:r>
              <a:rPr lang="en-US">
                <a:latin typeface="Calibri" pitchFamily="34" charset="0"/>
              </a:rPr>
              <a:t>1986</a:t>
            </a:r>
          </a:p>
        </p:txBody>
      </p:sp>
      <p:cxnSp>
        <p:nvCxnSpPr>
          <p:cNvPr id="8" name="Straight Arrow Connector 7"/>
          <p:cNvCxnSpPr/>
          <p:nvPr/>
        </p:nvCxnSpPr>
        <p:spPr>
          <a:xfrm>
            <a:off x="4610100" y="900113"/>
            <a:ext cx="0" cy="503237"/>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9" name="TextBox 8"/>
          <p:cNvSpPr txBox="1">
            <a:spLocks noChangeArrowheads="1"/>
          </p:cNvSpPr>
          <p:nvPr/>
        </p:nvSpPr>
        <p:spPr bwMode="auto">
          <a:xfrm>
            <a:off x="4279900" y="1763713"/>
            <a:ext cx="652463" cy="369887"/>
          </a:xfrm>
          <a:prstGeom prst="rect">
            <a:avLst/>
          </a:prstGeom>
          <a:noFill/>
          <a:ln w="9525">
            <a:noFill/>
            <a:miter lim="800000"/>
            <a:headEnd/>
            <a:tailEnd/>
          </a:ln>
        </p:spPr>
        <p:txBody>
          <a:bodyPr wrap="none">
            <a:spAutoFit/>
          </a:bodyPr>
          <a:lstStyle/>
          <a:p>
            <a:r>
              <a:rPr lang="en-US">
                <a:latin typeface="Calibri" pitchFamily="34" charset="0"/>
              </a:rPr>
              <a:t>2006</a:t>
            </a:r>
          </a:p>
        </p:txBody>
      </p:sp>
      <p:sp>
        <p:nvSpPr>
          <p:cNvPr id="10" name="Rectangle 9"/>
          <p:cNvSpPr/>
          <p:nvPr/>
        </p:nvSpPr>
        <p:spPr>
          <a:xfrm>
            <a:off x="1331913" y="1516063"/>
            <a:ext cx="3240087" cy="14446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2" name="TextBox 11"/>
          <p:cNvSpPr txBox="1">
            <a:spLocks noChangeArrowheads="1"/>
          </p:cNvSpPr>
          <p:nvPr/>
        </p:nvSpPr>
        <p:spPr bwMode="auto">
          <a:xfrm>
            <a:off x="3844925" y="333375"/>
            <a:ext cx="1460500" cy="584200"/>
          </a:xfrm>
          <a:prstGeom prst="rect">
            <a:avLst/>
          </a:prstGeom>
          <a:noFill/>
          <a:ln w="9525">
            <a:noFill/>
            <a:miter lim="800000"/>
            <a:headEnd/>
            <a:tailEnd/>
          </a:ln>
        </p:spPr>
        <p:txBody>
          <a:bodyPr wrap="none">
            <a:spAutoFit/>
          </a:bodyPr>
          <a:lstStyle/>
          <a:p>
            <a:r>
              <a:rPr lang="en-US" sz="1600">
                <a:latin typeface="Calibri" pitchFamily="34" charset="0"/>
              </a:rPr>
              <a:t>Deep belief net</a:t>
            </a:r>
          </a:p>
          <a:p>
            <a:r>
              <a:rPr lang="en-US" sz="1600" i="1">
                <a:latin typeface="Calibri" pitchFamily="34" charset="0"/>
              </a:rPr>
              <a:t>Science</a:t>
            </a:r>
          </a:p>
        </p:txBody>
      </p:sp>
      <p:cxnSp>
        <p:nvCxnSpPr>
          <p:cNvPr id="13" name="Straight Arrow Connector 12"/>
          <p:cNvCxnSpPr/>
          <p:nvPr/>
        </p:nvCxnSpPr>
        <p:spPr>
          <a:xfrm>
            <a:off x="5580063" y="901700"/>
            <a:ext cx="0" cy="503238"/>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14" name="Picture 11"/>
          <p:cNvPicPr>
            <a:picLocks noChangeAspect="1" noChangeArrowheads="1"/>
          </p:cNvPicPr>
          <p:nvPr/>
        </p:nvPicPr>
        <p:blipFill>
          <a:blip r:embed="rId3" cstate="print"/>
          <a:srcRect/>
          <a:stretch>
            <a:fillRect/>
          </a:stretch>
        </p:blipFill>
        <p:spPr bwMode="auto">
          <a:xfrm>
            <a:off x="4811713" y="908050"/>
            <a:ext cx="623887" cy="381000"/>
          </a:xfrm>
          <a:prstGeom prst="rect">
            <a:avLst/>
          </a:prstGeom>
          <a:noFill/>
          <a:ln w="9525">
            <a:noFill/>
            <a:miter lim="800000"/>
            <a:headEnd/>
            <a:tailEnd/>
          </a:ln>
        </p:spPr>
      </p:pic>
      <p:sp>
        <p:nvSpPr>
          <p:cNvPr id="15" name="TextBox 14"/>
          <p:cNvSpPr txBox="1">
            <a:spLocks noChangeArrowheads="1"/>
          </p:cNvSpPr>
          <p:nvPr/>
        </p:nvSpPr>
        <p:spPr bwMode="auto">
          <a:xfrm>
            <a:off x="5203825" y="609600"/>
            <a:ext cx="785813" cy="338138"/>
          </a:xfrm>
          <a:prstGeom prst="rect">
            <a:avLst/>
          </a:prstGeom>
          <a:noFill/>
          <a:ln w="9525">
            <a:noFill/>
            <a:miter lim="800000"/>
            <a:headEnd/>
            <a:tailEnd/>
          </a:ln>
        </p:spPr>
        <p:txBody>
          <a:bodyPr wrap="none">
            <a:spAutoFit/>
          </a:bodyPr>
          <a:lstStyle/>
          <a:p>
            <a:r>
              <a:rPr lang="en-US" sz="1600">
                <a:latin typeface="Calibri" pitchFamily="34" charset="0"/>
              </a:rPr>
              <a:t>Speech</a:t>
            </a:r>
          </a:p>
        </p:txBody>
      </p:sp>
      <p:sp>
        <p:nvSpPr>
          <p:cNvPr id="16" name="TextBox 15"/>
          <p:cNvSpPr txBox="1">
            <a:spLocks noChangeArrowheads="1"/>
          </p:cNvSpPr>
          <p:nvPr/>
        </p:nvSpPr>
        <p:spPr bwMode="auto">
          <a:xfrm>
            <a:off x="5260975" y="1781175"/>
            <a:ext cx="652463" cy="369888"/>
          </a:xfrm>
          <a:prstGeom prst="rect">
            <a:avLst/>
          </a:prstGeom>
          <a:noFill/>
          <a:ln w="9525">
            <a:noFill/>
            <a:miter lim="800000"/>
            <a:headEnd/>
            <a:tailEnd/>
          </a:ln>
        </p:spPr>
        <p:txBody>
          <a:bodyPr wrap="none">
            <a:spAutoFit/>
          </a:bodyPr>
          <a:lstStyle/>
          <a:p>
            <a:r>
              <a:rPr lang="en-US">
                <a:latin typeface="Calibri" pitchFamily="34" charset="0"/>
              </a:rPr>
              <a:t>2011</a:t>
            </a:r>
          </a:p>
        </p:txBody>
      </p:sp>
      <p:cxnSp>
        <p:nvCxnSpPr>
          <p:cNvPr id="17" name="Straight Arrow Connector 16"/>
          <p:cNvCxnSpPr/>
          <p:nvPr/>
        </p:nvCxnSpPr>
        <p:spPr>
          <a:xfrm>
            <a:off x="6156325" y="636588"/>
            <a:ext cx="0" cy="760412"/>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8" name="TextBox 19"/>
          <p:cNvSpPr txBox="1">
            <a:spLocks noChangeArrowheads="1"/>
          </p:cNvSpPr>
          <p:nvPr/>
        </p:nvSpPr>
        <p:spPr bwMode="auto">
          <a:xfrm>
            <a:off x="5865813" y="1789113"/>
            <a:ext cx="652462" cy="369887"/>
          </a:xfrm>
          <a:prstGeom prst="rect">
            <a:avLst/>
          </a:prstGeom>
          <a:noFill/>
          <a:ln w="9525">
            <a:noFill/>
            <a:miter lim="800000"/>
            <a:headEnd/>
            <a:tailEnd/>
          </a:ln>
        </p:spPr>
        <p:txBody>
          <a:bodyPr wrap="none">
            <a:spAutoFit/>
          </a:bodyPr>
          <a:lstStyle/>
          <a:p>
            <a:r>
              <a:rPr lang="en-US">
                <a:latin typeface="Calibri" pitchFamily="34" charset="0"/>
              </a:rPr>
              <a:t>2012</a:t>
            </a:r>
          </a:p>
        </p:txBody>
      </p:sp>
      <p:pic>
        <p:nvPicPr>
          <p:cNvPr id="19" name="Picture 14" descr="http://www.image-net.org/splash/logo.jpg"/>
          <p:cNvPicPr>
            <a:picLocks noChangeAspect="1" noChangeArrowheads="1"/>
          </p:cNvPicPr>
          <p:nvPr/>
        </p:nvPicPr>
        <p:blipFill>
          <a:blip r:embed="rId4" cstate="print"/>
          <a:srcRect/>
          <a:stretch>
            <a:fillRect/>
          </a:stretch>
        </p:blipFill>
        <p:spPr bwMode="auto">
          <a:xfrm>
            <a:off x="6300788" y="765175"/>
            <a:ext cx="1295400" cy="177800"/>
          </a:xfrm>
          <a:prstGeom prst="rect">
            <a:avLst/>
          </a:prstGeom>
          <a:noFill/>
          <a:ln w="9525">
            <a:noFill/>
            <a:miter lim="800000"/>
            <a:headEnd/>
            <a:tailEnd/>
          </a:ln>
        </p:spPr>
      </p:pic>
      <p:sp>
        <p:nvSpPr>
          <p:cNvPr id="21" name="Content Placeholder 2"/>
          <p:cNvSpPr>
            <a:spLocks noGrp="1"/>
          </p:cNvSpPr>
          <p:nvPr>
            <p:ph idx="1"/>
          </p:nvPr>
        </p:nvSpPr>
        <p:spPr>
          <a:xfrm>
            <a:off x="457200" y="2276475"/>
            <a:ext cx="8363272" cy="576263"/>
          </a:xfrm>
        </p:spPr>
        <p:txBody>
          <a:bodyPr>
            <a:normAutofit/>
          </a:bodyPr>
          <a:lstStyle/>
          <a:p>
            <a:pPr eaLnBrk="1" hangingPunct="1"/>
            <a:r>
              <a:rPr lang="en-US" sz="2400" dirty="0" err="1"/>
              <a:t>ImageNet</a:t>
            </a:r>
            <a:r>
              <a:rPr lang="en-US" sz="2400" dirty="0"/>
              <a:t> 2013 – image classification challenge</a:t>
            </a:r>
          </a:p>
        </p:txBody>
      </p:sp>
      <p:graphicFrame>
        <p:nvGraphicFramePr>
          <p:cNvPr id="22" name="Content Placeholder 17"/>
          <p:cNvGraphicFramePr>
            <a:graphicFrameLocks/>
          </p:cNvGraphicFramePr>
          <p:nvPr/>
        </p:nvGraphicFramePr>
        <p:xfrm>
          <a:off x="1187624" y="2780928"/>
          <a:ext cx="6632224" cy="1341120"/>
        </p:xfrm>
        <a:graphic>
          <a:graphicData uri="http://schemas.openxmlformats.org/drawingml/2006/table">
            <a:tbl>
              <a:tblPr firstRow="1" bandRow="1">
                <a:tableStyleId>{5C22544A-7EE6-4342-B048-85BDC9FD1C3A}</a:tableStyleId>
              </a:tblPr>
              <a:tblGrid>
                <a:gridCol w="944355">
                  <a:extLst>
                    <a:ext uri="{9D8B030D-6E8A-4147-A177-3AD203B41FA5}">
                      <a16:colId xmlns:a16="http://schemas.microsoft.com/office/drawing/2014/main" val="20000"/>
                    </a:ext>
                  </a:extLst>
                </a:gridCol>
                <a:gridCol w="2197105">
                  <a:extLst>
                    <a:ext uri="{9D8B030D-6E8A-4147-A177-3AD203B41FA5}">
                      <a16:colId xmlns:a16="http://schemas.microsoft.com/office/drawing/2014/main" val="20001"/>
                    </a:ext>
                  </a:extLst>
                </a:gridCol>
                <a:gridCol w="1226101">
                  <a:extLst>
                    <a:ext uri="{9D8B030D-6E8A-4147-A177-3AD203B41FA5}">
                      <a16:colId xmlns:a16="http://schemas.microsoft.com/office/drawing/2014/main" val="20002"/>
                    </a:ext>
                  </a:extLst>
                </a:gridCol>
                <a:gridCol w="2264663">
                  <a:extLst>
                    <a:ext uri="{9D8B030D-6E8A-4147-A177-3AD203B41FA5}">
                      <a16:colId xmlns:a16="http://schemas.microsoft.com/office/drawing/2014/main" val="20003"/>
                    </a:ext>
                  </a:extLst>
                </a:gridCol>
              </a:tblGrid>
              <a:tr h="0">
                <a:tc>
                  <a:txBody>
                    <a:bodyPr/>
                    <a:lstStyle/>
                    <a:p>
                      <a:r>
                        <a:rPr lang="en-US" altLang="zh-TW" sz="1600" dirty="0"/>
                        <a:t>Rank</a:t>
                      </a:r>
                      <a:endParaRPr lang="zh-TW" altLang="en-US" sz="1600" dirty="0"/>
                    </a:p>
                  </a:txBody>
                  <a:tcPr/>
                </a:tc>
                <a:tc>
                  <a:txBody>
                    <a:bodyPr/>
                    <a:lstStyle/>
                    <a:p>
                      <a:r>
                        <a:rPr lang="en-US" altLang="zh-TW" sz="1600" dirty="0"/>
                        <a:t>Name</a:t>
                      </a:r>
                      <a:endParaRPr lang="zh-TW" altLang="en-US" sz="1600" dirty="0"/>
                    </a:p>
                  </a:txBody>
                  <a:tcPr/>
                </a:tc>
                <a:tc>
                  <a:txBody>
                    <a:bodyPr/>
                    <a:lstStyle/>
                    <a:p>
                      <a:r>
                        <a:rPr lang="en-US" altLang="zh-TW" sz="1600" dirty="0"/>
                        <a:t>Error rate</a:t>
                      </a:r>
                      <a:endParaRPr lang="zh-TW" altLang="en-US" sz="1600" dirty="0"/>
                    </a:p>
                  </a:txBody>
                  <a:tcPr/>
                </a:tc>
                <a:tc>
                  <a:txBody>
                    <a:bodyPr/>
                    <a:lstStyle/>
                    <a:p>
                      <a:pPr algn="ctr"/>
                      <a:r>
                        <a:rPr lang="en-US" altLang="zh-TW" sz="1600" dirty="0"/>
                        <a:t>Description</a:t>
                      </a:r>
                      <a:endParaRPr lang="zh-TW" altLang="en-US" sz="1600" dirty="0"/>
                    </a:p>
                  </a:txBody>
                  <a:tcPr/>
                </a:tc>
                <a:extLst>
                  <a:ext uri="{0D108BD9-81ED-4DB2-BD59-A6C34878D82A}">
                    <a16:rowId xmlns:a16="http://schemas.microsoft.com/office/drawing/2014/main" val="10000"/>
                  </a:ext>
                </a:extLst>
              </a:tr>
              <a:tr h="312792">
                <a:tc>
                  <a:txBody>
                    <a:bodyPr/>
                    <a:lstStyle/>
                    <a:p>
                      <a:pPr marL="0" marR="0" indent="0" defTabSz="914400" eaLnBrk="1" fontAlgn="auto" latinLnBrk="0" hangingPunct="1">
                        <a:lnSpc>
                          <a:spcPct val="100000"/>
                        </a:lnSpc>
                        <a:spcBef>
                          <a:spcPts val="0"/>
                        </a:spcBef>
                        <a:spcAft>
                          <a:spcPts val="0"/>
                        </a:spcAft>
                        <a:buClrTx/>
                        <a:buSzTx/>
                        <a:buFontTx/>
                        <a:buNone/>
                        <a:tabLst/>
                        <a:defRPr/>
                      </a:pPr>
                      <a:r>
                        <a:rPr lang="en-US" altLang="zh-TW" sz="1600" dirty="0"/>
                        <a:t>1</a:t>
                      </a:r>
                      <a:endParaRPr lang="zh-TW" altLang="en-US" sz="1600" dirty="0"/>
                    </a:p>
                  </a:txBody>
                  <a:tcPr/>
                </a:tc>
                <a:tc>
                  <a:txBody>
                    <a:bodyPr/>
                    <a:lstStyle/>
                    <a:p>
                      <a:pPr marL="0" marR="0" indent="0" defTabSz="914400" eaLnBrk="1" fontAlgn="auto" latinLnBrk="0" hangingPunct="1">
                        <a:lnSpc>
                          <a:spcPct val="100000"/>
                        </a:lnSpc>
                        <a:spcBef>
                          <a:spcPts val="0"/>
                        </a:spcBef>
                        <a:spcAft>
                          <a:spcPts val="0"/>
                        </a:spcAft>
                        <a:buClrTx/>
                        <a:buSzTx/>
                        <a:buFontTx/>
                        <a:buNone/>
                        <a:tabLst/>
                        <a:defRPr/>
                      </a:pPr>
                      <a:r>
                        <a:rPr lang="en-US" altLang="zh-TW" sz="1600" dirty="0"/>
                        <a:t>NYU</a:t>
                      </a:r>
                      <a:endParaRPr lang="zh-TW" altLang="en-US" sz="1600" b="1" dirty="0">
                        <a:solidFill>
                          <a:schemeClr val="dk1"/>
                        </a:solidFill>
                        <a:latin typeface="+mn-lt"/>
                        <a:ea typeface="+mn-ea"/>
                        <a:cs typeface="+mn-cs"/>
                      </a:endParaRPr>
                    </a:p>
                  </a:txBody>
                  <a:tcPr/>
                </a:tc>
                <a:tc>
                  <a:txBody>
                    <a:bodyPr/>
                    <a:lstStyle/>
                    <a:p>
                      <a:r>
                        <a:rPr lang="en-US" altLang="zh-TW" sz="1600" dirty="0"/>
                        <a:t>0.11197</a:t>
                      </a:r>
                      <a:endParaRPr lang="zh-TW" altLang="en-US" sz="1600" dirty="0"/>
                    </a:p>
                  </a:txBody>
                  <a:tcPr/>
                </a:tc>
                <a:tc>
                  <a:txBody>
                    <a:bodyPr/>
                    <a:lstStyle/>
                    <a:p>
                      <a:r>
                        <a:rPr lang="en-US" altLang="zh-TW" sz="1600" dirty="0"/>
                        <a:t>Deep learning</a:t>
                      </a:r>
                      <a:endParaRPr lang="zh-TW" altLang="en-US" sz="1600" dirty="0"/>
                    </a:p>
                  </a:txBody>
                  <a:tcPr/>
                </a:tc>
                <a:extLst>
                  <a:ext uri="{0D108BD9-81ED-4DB2-BD59-A6C34878D82A}">
                    <a16:rowId xmlns:a16="http://schemas.microsoft.com/office/drawing/2014/main" val="10001"/>
                  </a:ext>
                </a:extLst>
              </a:tr>
              <a:tr h="265544">
                <a:tc>
                  <a:txBody>
                    <a:bodyPr/>
                    <a:lstStyle/>
                    <a:p>
                      <a:r>
                        <a:rPr lang="en-US" altLang="zh-TW" sz="1600" dirty="0"/>
                        <a:t>2</a:t>
                      </a:r>
                      <a:endParaRPr lang="zh-TW" altLang="en-US" sz="1600" dirty="0"/>
                    </a:p>
                  </a:txBody>
                  <a:tcPr/>
                </a:tc>
                <a:tc>
                  <a:txBody>
                    <a:bodyPr/>
                    <a:lstStyle/>
                    <a:p>
                      <a:r>
                        <a:rPr lang="en-US" altLang="zh-TW" sz="1600" dirty="0"/>
                        <a:t>NUS</a:t>
                      </a:r>
                      <a:endParaRPr lang="zh-TW" altLang="en-US" sz="1600" dirty="0"/>
                    </a:p>
                  </a:txBody>
                  <a:tcPr/>
                </a:tc>
                <a:tc>
                  <a:txBody>
                    <a:bodyPr/>
                    <a:lstStyle/>
                    <a:p>
                      <a:r>
                        <a:rPr lang="en-US" altLang="zh-TW" sz="1600" dirty="0"/>
                        <a:t>0.12535</a:t>
                      </a:r>
                      <a:endParaRPr lang="zh-TW" altLang="en-US" sz="1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600" dirty="0"/>
                        <a:t>Deep learning</a:t>
                      </a:r>
                      <a:endParaRPr lang="zh-TW" altLang="en-US" sz="1600" dirty="0"/>
                    </a:p>
                  </a:txBody>
                  <a:tcPr/>
                </a:tc>
                <a:extLst>
                  <a:ext uri="{0D108BD9-81ED-4DB2-BD59-A6C34878D82A}">
                    <a16:rowId xmlns:a16="http://schemas.microsoft.com/office/drawing/2014/main" val="10002"/>
                  </a:ext>
                </a:extLst>
              </a:tr>
              <a:tr h="290304">
                <a:tc>
                  <a:txBody>
                    <a:bodyPr/>
                    <a:lstStyle/>
                    <a:p>
                      <a:r>
                        <a:rPr lang="en-US" altLang="zh-TW" sz="1600" dirty="0"/>
                        <a:t>3</a:t>
                      </a:r>
                      <a:endParaRPr lang="zh-TW" altLang="en-US" sz="1600" dirty="0"/>
                    </a:p>
                  </a:txBody>
                  <a:tcPr/>
                </a:tc>
                <a:tc>
                  <a:txBody>
                    <a:bodyPr/>
                    <a:lstStyle/>
                    <a:p>
                      <a:r>
                        <a:rPr lang="en-US" altLang="zh-TW" sz="1600" dirty="0"/>
                        <a:t>Oxford</a:t>
                      </a:r>
                      <a:endParaRPr lang="zh-TW" altLang="en-US" sz="1600" dirty="0"/>
                    </a:p>
                  </a:txBody>
                  <a:tcPr/>
                </a:tc>
                <a:tc>
                  <a:txBody>
                    <a:bodyPr/>
                    <a:lstStyle/>
                    <a:p>
                      <a:r>
                        <a:rPr lang="en-US" altLang="zh-TW" sz="1600" dirty="0"/>
                        <a:t>0.13555</a:t>
                      </a:r>
                      <a:endParaRPr lang="zh-TW" altLang="en-US" sz="1600" dirty="0"/>
                    </a:p>
                  </a:txBody>
                  <a:tcPr/>
                </a:tc>
                <a:tc>
                  <a:txBody>
                    <a:bodyPr/>
                    <a:lstStyle/>
                    <a:p>
                      <a:r>
                        <a:rPr lang="en-US" altLang="zh-TW" sz="1600" dirty="0"/>
                        <a:t>Deep learning</a:t>
                      </a:r>
                      <a:endParaRPr lang="zh-TW" altLang="en-US" sz="1600" dirty="0"/>
                    </a:p>
                  </a:txBody>
                  <a:tcPr/>
                </a:tc>
                <a:extLst>
                  <a:ext uri="{0D108BD9-81ED-4DB2-BD59-A6C34878D82A}">
                    <a16:rowId xmlns:a16="http://schemas.microsoft.com/office/drawing/2014/main" val="10003"/>
                  </a:ext>
                </a:extLst>
              </a:tr>
            </a:tbl>
          </a:graphicData>
        </a:graphic>
      </p:graphicFrame>
      <p:sp>
        <p:nvSpPr>
          <p:cNvPr id="23" name="TextBox 5"/>
          <p:cNvSpPr txBox="1">
            <a:spLocks noChangeArrowheads="1"/>
          </p:cNvSpPr>
          <p:nvPr/>
        </p:nvSpPr>
        <p:spPr bwMode="auto">
          <a:xfrm>
            <a:off x="1115566" y="4194056"/>
            <a:ext cx="7488882" cy="584775"/>
          </a:xfrm>
          <a:prstGeom prst="rect">
            <a:avLst/>
          </a:prstGeom>
          <a:noFill/>
          <a:ln w="9525">
            <a:noFill/>
            <a:miter lim="800000"/>
            <a:headEnd/>
            <a:tailEnd/>
          </a:ln>
        </p:spPr>
        <p:txBody>
          <a:bodyPr wrap="square">
            <a:spAutoFit/>
          </a:bodyPr>
          <a:lstStyle/>
          <a:p>
            <a:r>
              <a:rPr lang="en-US" sz="1600" dirty="0">
                <a:latin typeface="Calibri" pitchFamily="34" charset="0"/>
              </a:rPr>
              <a:t>MSRA, IBM, Adobe, NEC, </a:t>
            </a:r>
            <a:r>
              <a:rPr lang="en-US" sz="1600" dirty="0" err="1">
                <a:latin typeface="Calibri" pitchFamily="34" charset="0"/>
              </a:rPr>
              <a:t>Clarifai</a:t>
            </a:r>
            <a:r>
              <a:rPr lang="en-US" sz="1600" dirty="0">
                <a:latin typeface="Calibri" pitchFamily="34" charset="0"/>
              </a:rPr>
              <a:t>, Berkley, U. Tokyo, UCLA, UIUC, Toronto …. Top 20 groups all used deep learning</a:t>
            </a:r>
          </a:p>
        </p:txBody>
      </p:sp>
      <p:sp>
        <p:nvSpPr>
          <p:cNvPr id="20" name="Content Placeholder 2"/>
          <p:cNvSpPr txBox="1">
            <a:spLocks/>
          </p:cNvSpPr>
          <p:nvPr/>
        </p:nvSpPr>
        <p:spPr>
          <a:xfrm>
            <a:off x="460229" y="4732459"/>
            <a:ext cx="8363272" cy="576263"/>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2400" b="0" i="0" u="none" strike="noStrike" kern="1200" cap="none" spc="0" normalizeH="0" baseline="0" noProof="0" dirty="0" err="1">
                <a:ln>
                  <a:noFill/>
                </a:ln>
                <a:solidFill>
                  <a:schemeClr val="tx1"/>
                </a:solidFill>
                <a:effectLst/>
                <a:uLnTx/>
                <a:uFillTx/>
                <a:latin typeface="+mn-lt"/>
                <a:ea typeface="+mn-ea"/>
                <a:cs typeface="+mn-cs"/>
              </a:rPr>
              <a:t>ImageNet</a:t>
            </a:r>
            <a:r>
              <a:rPr kumimoji="0" lang="en-US" sz="2400" b="0" i="0" u="none" strike="noStrike" kern="1200" cap="none" spc="0" normalizeH="0" baseline="0" noProof="0" dirty="0">
                <a:ln>
                  <a:noFill/>
                </a:ln>
                <a:solidFill>
                  <a:schemeClr val="tx1"/>
                </a:solidFill>
                <a:effectLst/>
                <a:uLnTx/>
                <a:uFillTx/>
                <a:latin typeface="+mn-lt"/>
                <a:ea typeface="+mn-ea"/>
                <a:cs typeface="+mn-cs"/>
              </a:rPr>
              <a:t> 2013 – object detection challenge</a:t>
            </a:r>
          </a:p>
        </p:txBody>
      </p:sp>
      <p:graphicFrame>
        <p:nvGraphicFramePr>
          <p:cNvPr id="24" name="Content Placeholder 17"/>
          <p:cNvGraphicFramePr>
            <a:graphicFrameLocks/>
          </p:cNvGraphicFramePr>
          <p:nvPr/>
        </p:nvGraphicFramePr>
        <p:xfrm>
          <a:off x="1202254" y="5228114"/>
          <a:ext cx="6632224" cy="1584960"/>
        </p:xfrm>
        <a:graphic>
          <a:graphicData uri="http://schemas.openxmlformats.org/drawingml/2006/table">
            <a:tbl>
              <a:tblPr firstRow="1" bandRow="1">
                <a:tableStyleId>{5C22544A-7EE6-4342-B048-85BDC9FD1C3A}</a:tableStyleId>
              </a:tblPr>
              <a:tblGrid>
                <a:gridCol w="705450">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2221951">
                  <a:extLst>
                    <a:ext uri="{9D8B030D-6E8A-4147-A177-3AD203B41FA5}">
                      <a16:colId xmlns:a16="http://schemas.microsoft.com/office/drawing/2014/main" val="20002"/>
                    </a:ext>
                  </a:extLst>
                </a:gridCol>
                <a:gridCol w="2264663">
                  <a:extLst>
                    <a:ext uri="{9D8B030D-6E8A-4147-A177-3AD203B41FA5}">
                      <a16:colId xmlns:a16="http://schemas.microsoft.com/office/drawing/2014/main" val="20003"/>
                    </a:ext>
                  </a:extLst>
                </a:gridCol>
              </a:tblGrid>
              <a:tr h="0">
                <a:tc>
                  <a:txBody>
                    <a:bodyPr/>
                    <a:lstStyle/>
                    <a:p>
                      <a:r>
                        <a:rPr lang="en-US" altLang="zh-TW" sz="1600" dirty="0"/>
                        <a:t>Rank</a:t>
                      </a:r>
                      <a:endParaRPr lang="zh-TW" altLang="en-US" sz="1600" dirty="0"/>
                    </a:p>
                  </a:txBody>
                  <a:tcPr/>
                </a:tc>
                <a:tc>
                  <a:txBody>
                    <a:bodyPr/>
                    <a:lstStyle/>
                    <a:p>
                      <a:r>
                        <a:rPr lang="en-US" altLang="zh-TW" sz="1600" dirty="0"/>
                        <a:t>Name</a:t>
                      </a:r>
                      <a:endParaRPr lang="zh-TW" altLang="en-US" sz="1600" dirty="0"/>
                    </a:p>
                  </a:txBody>
                  <a:tcPr/>
                </a:tc>
                <a:tc>
                  <a:txBody>
                    <a:bodyPr/>
                    <a:lstStyle/>
                    <a:p>
                      <a:r>
                        <a:rPr lang="en-US" altLang="zh-TW" sz="1600" dirty="0"/>
                        <a:t>Mean Average</a:t>
                      </a:r>
                      <a:r>
                        <a:rPr lang="en-US" altLang="zh-TW" sz="1600" baseline="0" dirty="0"/>
                        <a:t> </a:t>
                      </a:r>
                      <a:r>
                        <a:rPr lang="en-US" altLang="zh-TW" sz="1600" dirty="0"/>
                        <a:t>Precision</a:t>
                      </a:r>
                      <a:endParaRPr lang="zh-TW" altLang="en-US" sz="1600" dirty="0"/>
                    </a:p>
                  </a:txBody>
                  <a:tcPr/>
                </a:tc>
                <a:tc>
                  <a:txBody>
                    <a:bodyPr/>
                    <a:lstStyle/>
                    <a:p>
                      <a:pPr algn="ctr"/>
                      <a:r>
                        <a:rPr lang="en-US" altLang="zh-TW" sz="1600" dirty="0"/>
                        <a:t>Description</a:t>
                      </a:r>
                      <a:endParaRPr lang="zh-TW" altLang="en-US" sz="1600" dirty="0"/>
                    </a:p>
                  </a:txBody>
                  <a:tcPr/>
                </a:tc>
                <a:extLst>
                  <a:ext uri="{0D108BD9-81ED-4DB2-BD59-A6C34878D82A}">
                    <a16:rowId xmlns:a16="http://schemas.microsoft.com/office/drawing/2014/main" val="10000"/>
                  </a:ext>
                </a:extLst>
              </a:tr>
              <a:tr h="312792">
                <a:tc>
                  <a:txBody>
                    <a:bodyPr/>
                    <a:lstStyle/>
                    <a:p>
                      <a:pPr marL="0" marR="0" indent="0" defTabSz="914400" eaLnBrk="1" fontAlgn="auto" latinLnBrk="0" hangingPunct="1">
                        <a:lnSpc>
                          <a:spcPct val="100000"/>
                        </a:lnSpc>
                        <a:spcBef>
                          <a:spcPts val="0"/>
                        </a:spcBef>
                        <a:spcAft>
                          <a:spcPts val="0"/>
                        </a:spcAft>
                        <a:buClrTx/>
                        <a:buSzTx/>
                        <a:buFontTx/>
                        <a:buNone/>
                        <a:tabLst/>
                        <a:defRPr/>
                      </a:pPr>
                      <a:r>
                        <a:rPr lang="en-US" altLang="zh-TW" sz="1600" dirty="0"/>
                        <a:t>1</a:t>
                      </a:r>
                      <a:endParaRPr lang="zh-TW" altLang="en-US" sz="1600" dirty="0"/>
                    </a:p>
                  </a:txBody>
                  <a:tcPr/>
                </a:tc>
                <a:tc>
                  <a:txBody>
                    <a:bodyPr/>
                    <a:lstStyle/>
                    <a:p>
                      <a:pPr marL="0" marR="0" indent="0" defTabSz="914400" eaLnBrk="1" fontAlgn="auto" latinLnBrk="0" hangingPunct="1">
                        <a:lnSpc>
                          <a:spcPct val="100000"/>
                        </a:lnSpc>
                        <a:spcBef>
                          <a:spcPts val="0"/>
                        </a:spcBef>
                        <a:spcAft>
                          <a:spcPts val="0"/>
                        </a:spcAft>
                        <a:buClrTx/>
                        <a:buSzTx/>
                        <a:buFontTx/>
                        <a:buNone/>
                        <a:tabLst/>
                        <a:defRPr/>
                      </a:pPr>
                      <a:r>
                        <a:rPr lang="en-US" sz="1600" b="0" i="0" kern="1200" dirty="0" err="1">
                          <a:solidFill>
                            <a:schemeClr val="dk1"/>
                          </a:solidFill>
                          <a:latin typeface="+mn-lt"/>
                          <a:ea typeface="+mn-ea"/>
                          <a:cs typeface="+mn-cs"/>
                        </a:rPr>
                        <a:t>UvA-Euvision</a:t>
                      </a:r>
                      <a:endParaRPr lang="zh-TW" altLang="en-US" sz="1400" b="1" dirty="0">
                        <a:solidFill>
                          <a:schemeClr val="dk1"/>
                        </a:solidFill>
                        <a:latin typeface="+mn-lt"/>
                        <a:ea typeface="+mn-ea"/>
                        <a:cs typeface="+mn-cs"/>
                      </a:endParaRPr>
                    </a:p>
                  </a:txBody>
                  <a:tcPr/>
                </a:tc>
                <a:tc>
                  <a:txBody>
                    <a:bodyPr/>
                    <a:lstStyle/>
                    <a:p>
                      <a:r>
                        <a:rPr lang="en-US" altLang="zh-TW" sz="1600" dirty="0"/>
                        <a:t>0.22581</a:t>
                      </a:r>
                      <a:endParaRPr lang="zh-TW" altLang="en-US" sz="1600" dirty="0"/>
                    </a:p>
                  </a:txBody>
                  <a:tcPr/>
                </a:tc>
                <a:tc>
                  <a:txBody>
                    <a:bodyPr/>
                    <a:lstStyle/>
                    <a:p>
                      <a:r>
                        <a:rPr lang="en-US" altLang="zh-TW" sz="1600" dirty="0"/>
                        <a:t>Hand-crafted features</a:t>
                      </a:r>
                      <a:endParaRPr lang="zh-TW" altLang="en-US" sz="1600" dirty="0"/>
                    </a:p>
                  </a:txBody>
                  <a:tcPr/>
                </a:tc>
                <a:extLst>
                  <a:ext uri="{0D108BD9-81ED-4DB2-BD59-A6C34878D82A}">
                    <a16:rowId xmlns:a16="http://schemas.microsoft.com/office/drawing/2014/main" val="10001"/>
                  </a:ext>
                </a:extLst>
              </a:tr>
              <a:tr h="265544">
                <a:tc>
                  <a:txBody>
                    <a:bodyPr/>
                    <a:lstStyle/>
                    <a:p>
                      <a:r>
                        <a:rPr lang="en-US" altLang="zh-TW" sz="1600" dirty="0"/>
                        <a:t>2</a:t>
                      </a:r>
                      <a:endParaRPr lang="zh-TW" altLang="en-US" sz="1600" dirty="0"/>
                    </a:p>
                  </a:txBody>
                  <a:tcPr/>
                </a:tc>
                <a:tc>
                  <a:txBody>
                    <a:bodyPr/>
                    <a:lstStyle/>
                    <a:p>
                      <a:r>
                        <a:rPr lang="en-US" altLang="zh-TW" sz="1600" dirty="0"/>
                        <a:t>NEC-MU</a:t>
                      </a:r>
                      <a:endParaRPr lang="zh-TW" altLang="en-US" sz="1600" dirty="0"/>
                    </a:p>
                  </a:txBody>
                  <a:tcPr/>
                </a:tc>
                <a:tc>
                  <a:txBody>
                    <a:bodyPr/>
                    <a:lstStyle/>
                    <a:p>
                      <a:r>
                        <a:rPr lang="en-US" altLang="zh-TW" sz="1600" dirty="0"/>
                        <a:t>0.20895</a:t>
                      </a:r>
                      <a:endParaRPr lang="zh-TW" altLang="en-US" sz="1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600" dirty="0"/>
                        <a:t>Hand-crafted features</a:t>
                      </a:r>
                      <a:endParaRPr lang="zh-TW" altLang="en-US" sz="1600" dirty="0"/>
                    </a:p>
                  </a:txBody>
                  <a:tcPr/>
                </a:tc>
                <a:extLst>
                  <a:ext uri="{0D108BD9-81ED-4DB2-BD59-A6C34878D82A}">
                    <a16:rowId xmlns:a16="http://schemas.microsoft.com/office/drawing/2014/main" val="10002"/>
                  </a:ext>
                </a:extLst>
              </a:tr>
              <a:tr h="290304">
                <a:tc>
                  <a:txBody>
                    <a:bodyPr/>
                    <a:lstStyle/>
                    <a:p>
                      <a:r>
                        <a:rPr lang="en-US" altLang="zh-TW" sz="1600" dirty="0"/>
                        <a:t>3</a:t>
                      </a:r>
                      <a:endParaRPr lang="zh-TW" altLang="en-US" sz="1600" dirty="0"/>
                    </a:p>
                  </a:txBody>
                  <a:tcPr/>
                </a:tc>
                <a:tc>
                  <a:txBody>
                    <a:bodyPr/>
                    <a:lstStyle/>
                    <a:p>
                      <a:r>
                        <a:rPr lang="en-US" altLang="zh-TW" sz="1600" dirty="0"/>
                        <a:t>NYU</a:t>
                      </a:r>
                      <a:endParaRPr lang="zh-TW" altLang="en-US" sz="1600" dirty="0"/>
                    </a:p>
                  </a:txBody>
                  <a:tcPr/>
                </a:tc>
                <a:tc>
                  <a:txBody>
                    <a:bodyPr/>
                    <a:lstStyle/>
                    <a:p>
                      <a:r>
                        <a:rPr lang="en-US" altLang="zh-TW" sz="1600" dirty="0"/>
                        <a:t>0.19400</a:t>
                      </a:r>
                      <a:endParaRPr lang="zh-TW" altLang="en-US" sz="1600" dirty="0"/>
                    </a:p>
                  </a:txBody>
                  <a:tcPr/>
                </a:tc>
                <a:tc>
                  <a:txBody>
                    <a:bodyPr/>
                    <a:lstStyle/>
                    <a:p>
                      <a:r>
                        <a:rPr lang="en-US" altLang="zh-TW" sz="1600" dirty="0"/>
                        <a:t>Deep learning</a:t>
                      </a:r>
                      <a:endParaRPr lang="zh-TW" altLang="en-US" sz="1600" dirty="0"/>
                    </a:p>
                  </a:txBody>
                  <a:tcPr/>
                </a:tc>
                <a:extLst>
                  <a:ext uri="{0D108BD9-81ED-4DB2-BD59-A6C34878D82A}">
                    <a16:rowId xmlns:a16="http://schemas.microsoft.com/office/drawing/2014/main" val="10003"/>
                  </a:ext>
                </a:extLst>
              </a:tr>
            </a:tbl>
          </a:graphicData>
        </a:graphic>
      </p:graphicFrame>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ight Arrow 3"/>
          <p:cNvSpPr/>
          <p:nvPr/>
        </p:nvSpPr>
        <p:spPr>
          <a:xfrm>
            <a:off x="611560" y="1412776"/>
            <a:ext cx="7920880" cy="360040"/>
          </a:xfrm>
          <a:prstGeom prst="rightArrow">
            <a:avLst/>
          </a:prstGeom>
          <a:ln>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08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5" name="Straight Arrow Connector 4"/>
          <p:cNvCxnSpPr/>
          <p:nvPr/>
        </p:nvCxnSpPr>
        <p:spPr>
          <a:xfrm>
            <a:off x="755650" y="908050"/>
            <a:ext cx="0" cy="504825"/>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 name="TextBox 5"/>
          <p:cNvSpPr txBox="1">
            <a:spLocks noChangeArrowheads="1"/>
          </p:cNvSpPr>
          <p:nvPr/>
        </p:nvSpPr>
        <p:spPr bwMode="auto">
          <a:xfrm>
            <a:off x="107950" y="306388"/>
            <a:ext cx="1625600" cy="585787"/>
          </a:xfrm>
          <a:prstGeom prst="rect">
            <a:avLst/>
          </a:prstGeom>
          <a:noFill/>
          <a:ln w="9525">
            <a:noFill/>
            <a:miter lim="800000"/>
            <a:headEnd/>
            <a:tailEnd/>
          </a:ln>
        </p:spPr>
        <p:txBody>
          <a:bodyPr wrap="none">
            <a:spAutoFit/>
          </a:bodyPr>
          <a:lstStyle/>
          <a:p>
            <a:r>
              <a:rPr lang="en-US" sz="1600">
                <a:latin typeface="Calibri" pitchFamily="34" charset="0"/>
              </a:rPr>
              <a:t>Neural network</a:t>
            </a:r>
          </a:p>
          <a:p>
            <a:r>
              <a:rPr lang="en-US" sz="1600">
                <a:latin typeface="Calibri" pitchFamily="34" charset="0"/>
              </a:rPr>
              <a:t>Back propagation</a:t>
            </a:r>
          </a:p>
        </p:txBody>
      </p:sp>
      <p:sp>
        <p:nvSpPr>
          <p:cNvPr id="7" name="TextBox 6"/>
          <p:cNvSpPr txBox="1">
            <a:spLocks noChangeArrowheads="1"/>
          </p:cNvSpPr>
          <p:nvPr/>
        </p:nvSpPr>
        <p:spPr bwMode="auto">
          <a:xfrm>
            <a:off x="423863" y="1773238"/>
            <a:ext cx="652462" cy="368300"/>
          </a:xfrm>
          <a:prstGeom prst="rect">
            <a:avLst/>
          </a:prstGeom>
          <a:noFill/>
          <a:ln w="9525">
            <a:noFill/>
            <a:miter lim="800000"/>
            <a:headEnd/>
            <a:tailEnd/>
          </a:ln>
        </p:spPr>
        <p:txBody>
          <a:bodyPr wrap="none">
            <a:spAutoFit/>
          </a:bodyPr>
          <a:lstStyle/>
          <a:p>
            <a:r>
              <a:rPr lang="en-US">
                <a:latin typeface="Calibri" pitchFamily="34" charset="0"/>
              </a:rPr>
              <a:t>1986</a:t>
            </a:r>
          </a:p>
        </p:txBody>
      </p:sp>
      <p:cxnSp>
        <p:nvCxnSpPr>
          <p:cNvPr id="8" name="Straight Arrow Connector 7"/>
          <p:cNvCxnSpPr/>
          <p:nvPr/>
        </p:nvCxnSpPr>
        <p:spPr>
          <a:xfrm>
            <a:off x="4610100" y="900113"/>
            <a:ext cx="0" cy="503237"/>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9" name="TextBox 8"/>
          <p:cNvSpPr txBox="1">
            <a:spLocks noChangeArrowheads="1"/>
          </p:cNvSpPr>
          <p:nvPr/>
        </p:nvSpPr>
        <p:spPr bwMode="auto">
          <a:xfrm>
            <a:off x="4279900" y="1763713"/>
            <a:ext cx="652463" cy="369887"/>
          </a:xfrm>
          <a:prstGeom prst="rect">
            <a:avLst/>
          </a:prstGeom>
          <a:noFill/>
          <a:ln w="9525">
            <a:noFill/>
            <a:miter lim="800000"/>
            <a:headEnd/>
            <a:tailEnd/>
          </a:ln>
        </p:spPr>
        <p:txBody>
          <a:bodyPr wrap="none">
            <a:spAutoFit/>
          </a:bodyPr>
          <a:lstStyle/>
          <a:p>
            <a:r>
              <a:rPr lang="en-US">
                <a:latin typeface="Calibri" pitchFamily="34" charset="0"/>
              </a:rPr>
              <a:t>2006</a:t>
            </a:r>
          </a:p>
        </p:txBody>
      </p:sp>
      <p:sp>
        <p:nvSpPr>
          <p:cNvPr id="10" name="Rectangle 9"/>
          <p:cNvSpPr/>
          <p:nvPr/>
        </p:nvSpPr>
        <p:spPr>
          <a:xfrm>
            <a:off x="1331913" y="1516063"/>
            <a:ext cx="3240087" cy="14446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1" name="TextBox 10"/>
          <p:cNvSpPr txBox="1">
            <a:spLocks noChangeArrowheads="1"/>
          </p:cNvSpPr>
          <p:nvPr/>
        </p:nvSpPr>
        <p:spPr bwMode="auto">
          <a:xfrm>
            <a:off x="3844925" y="333375"/>
            <a:ext cx="1460500" cy="584200"/>
          </a:xfrm>
          <a:prstGeom prst="rect">
            <a:avLst/>
          </a:prstGeom>
          <a:noFill/>
          <a:ln w="9525">
            <a:noFill/>
            <a:miter lim="800000"/>
            <a:headEnd/>
            <a:tailEnd/>
          </a:ln>
        </p:spPr>
        <p:txBody>
          <a:bodyPr wrap="none">
            <a:spAutoFit/>
          </a:bodyPr>
          <a:lstStyle/>
          <a:p>
            <a:r>
              <a:rPr lang="en-US" sz="1600">
                <a:latin typeface="Calibri" pitchFamily="34" charset="0"/>
              </a:rPr>
              <a:t>Deep belief net</a:t>
            </a:r>
          </a:p>
          <a:p>
            <a:r>
              <a:rPr lang="en-US" sz="1600" i="1">
                <a:latin typeface="Calibri" pitchFamily="34" charset="0"/>
              </a:rPr>
              <a:t>Science</a:t>
            </a:r>
          </a:p>
        </p:txBody>
      </p:sp>
      <p:cxnSp>
        <p:nvCxnSpPr>
          <p:cNvPr id="12" name="Straight Arrow Connector 11"/>
          <p:cNvCxnSpPr/>
          <p:nvPr/>
        </p:nvCxnSpPr>
        <p:spPr>
          <a:xfrm>
            <a:off x="5580063" y="901700"/>
            <a:ext cx="0" cy="503238"/>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13" name="Picture 11"/>
          <p:cNvPicPr>
            <a:picLocks noChangeAspect="1" noChangeArrowheads="1"/>
          </p:cNvPicPr>
          <p:nvPr/>
        </p:nvPicPr>
        <p:blipFill>
          <a:blip r:embed="rId3" cstate="print"/>
          <a:srcRect/>
          <a:stretch>
            <a:fillRect/>
          </a:stretch>
        </p:blipFill>
        <p:spPr bwMode="auto">
          <a:xfrm>
            <a:off x="4811713" y="908050"/>
            <a:ext cx="623887" cy="381000"/>
          </a:xfrm>
          <a:prstGeom prst="rect">
            <a:avLst/>
          </a:prstGeom>
          <a:noFill/>
          <a:ln w="9525">
            <a:noFill/>
            <a:miter lim="800000"/>
            <a:headEnd/>
            <a:tailEnd/>
          </a:ln>
        </p:spPr>
      </p:pic>
      <p:sp>
        <p:nvSpPr>
          <p:cNvPr id="14" name="TextBox 13"/>
          <p:cNvSpPr txBox="1">
            <a:spLocks noChangeArrowheads="1"/>
          </p:cNvSpPr>
          <p:nvPr/>
        </p:nvSpPr>
        <p:spPr bwMode="auto">
          <a:xfrm>
            <a:off x="5203825" y="609600"/>
            <a:ext cx="785813" cy="338138"/>
          </a:xfrm>
          <a:prstGeom prst="rect">
            <a:avLst/>
          </a:prstGeom>
          <a:noFill/>
          <a:ln w="9525">
            <a:noFill/>
            <a:miter lim="800000"/>
            <a:headEnd/>
            <a:tailEnd/>
          </a:ln>
        </p:spPr>
        <p:txBody>
          <a:bodyPr wrap="none">
            <a:spAutoFit/>
          </a:bodyPr>
          <a:lstStyle/>
          <a:p>
            <a:r>
              <a:rPr lang="en-US" sz="1600">
                <a:latin typeface="Calibri" pitchFamily="34" charset="0"/>
              </a:rPr>
              <a:t>Speech</a:t>
            </a:r>
          </a:p>
        </p:txBody>
      </p:sp>
      <p:sp>
        <p:nvSpPr>
          <p:cNvPr id="15" name="TextBox 14"/>
          <p:cNvSpPr txBox="1">
            <a:spLocks noChangeArrowheads="1"/>
          </p:cNvSpPr>
          <p:nvPr/>
        </p:nvSpPr>
        <p:spPr bwMode="auto">
          <a:xfrm>
            <a:off x="5260975" y="1781175"/>
            <a:ext cx="652463" cy="369888"/>
          </a:xfrm>
          <a:prstGeom prst="rect">
            <a:avLst/>
          </a:prstGeom>
          <a:noFill/>
          <a:ln w="9525">
            <a:noFill/>
            <a:miter lim="800000"/>
            <a:headEnd/>
            <a:tailEnd/>
          </a:ln>
        </p:spPr>
        <p:txBody>
          <a:bodyPr wrap="none">
            <a:spAutoFit/>
          </a:bodyPr>
          <a:lstStyle/>
          <a:p>
            <a:r>
              <a:rPr lang="en-US">
                <a:latin typeface="Calibri" pitchFamily="34" charset="0"/>
              </a:rPr>
              <a:t>2011</a:t>
            </a:r>
          </a:p>
        </p:txBody>
      </p:sp>
      <p:cxnSp>
        <p:nvCxnSpPr>
          <p:cNvPr id="16" name="Straight Arrow Connector 15"/>
          <p:cNvCxnSpPr/>
          <p:nvPr/>
        </p:nvCxnSpPr>
        <p:spPr>
          <a:xfrm>
            <a:off x="6156325" y="636588"/>
            <a:ext cx="0" cy="760412"/>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7" name="TextBox 19"/>
          <p:cNvSpPr txBox="1">
            <a:spLocks noChangeArrowheads="1"/>
          </p:cNvSpPr>
          <p:nvPr/>
        </p:nvSpPr>
        <p:spPr bwMode="auto">
          <a:xfrm>
            <a:off x="5865813" y="1789113"/>
            <a:ext cx="652462" cy="369887"/>
          </a:xfrm>
          <a:prstGeom prst="rect">
            <a:avLst/>
          </a:prstGeom>
          <a:noFill/>
          <a:ln w="9525">
            <a:noFill/>
            <a:miter lim="800000"/>
            <a:headEnd/>
            <a:tailEnd/>
          </a:ln>
        </p:spPr>
        <p:txBody>
          <a:bodyPr wrap="none">
            <a:spAutoFit/>
          </a:bodyPr>
          <a:lstStyle/>
          <a:p>
            <a:r>
              <a:rPr lang="en-US">
                <a:latin typeface="Calibri" pitchFamily="34" charset="0"/>
              </a:rPr>
              <a:t>2012</a:t>
            </a:r>
          </a:p>
        </p:txBody>
      </p:sp>
      <p:pic>
        <p:nvPicPr>
          <p:cNvPr id="18" name="Picture 14" descr="http://www.image-net.org/splash/logo.jpg"/>
          <p:cNvPicPr>
            <a:picLocks noChangeAspect="1" noChangeArrowheads="1"/>
          </p:cNvPicPr>
          <p:nvPr/>
        </p:nvPicPr>
        <p:blipFill>
          <a:blip r:embed="rId4" cstate="print"/>
          <a:srcRect/>
          <a:stretch>
            <a:fillRect/>
          </a:stretch>
        </p:blipFill>
        <p:spPr bwMode="auto">
          <a:xfrm>
            <a:off x="6300788" y="765175"/>
            <a:ext cx="1295400" cy="177800"/>
          </a:xfrm>
          <a:prstGeom prst="rect">
            <a:avLst/>
          </a:prstGeom>
          <a:noFill/>
          <a:ln w="9525">
            <a:noFill/>
            <a:miter lim="800000"/>
            <a:headEnd/>
            <a:tailEnd/>
          </a:ln>
        </p:spPr>
      </p:pic>
      <p:sp>
        <p:nvSpPr>
          <p:cNvPr id="19" name="Content Placeholder 2"/>
          <p:cNvSpPr>
            <a:spLocks noGrp="1"/>
          </p:cNvSpPr>
          <p:nvPr>
            <p:ph idx="1"/>
          </p:nvPr>
        </p:nvSpPr>
        <p:spPr>
          <a:xfrm>
            <a:off x="457200" y="2106612"/>
            <a:ext cx="8229600" cy="576263"/>
          </a:xfrm>
        </p:spPr>
        <p:txBody>
          <a:bodyPr>
            <a:normAutofit/>
          </a:bodyPr>
          <a:lstStyle/>
          <a:p>
            <a:pPr eaLnBrk="1" hangingPunct="1"/>
            <a:r>
              <a:rPr lang="en-US" sz="2400" dirty="0" err="1"/>
              <a:t>ImageNet</a:t>
            </a:r>
            <a:r>
              <a:rPr lang="en-US" sz="2400" dirty="0"/>
              <a:t> 2014 – Image classification challenge</a:t>
            </a:r>
          </a:p>
        </p:txBody>
      </p:sp>
      <p:graphicFrame>
        <p:nvGraphicFramePr>
          <p:cNvPr id="22" name="Content Placeholder 17"/>
          <p:cNvGraphicFramePr>
            <a:graphicFrameLocks/>
          </p:cNvGraphicFramePr>
          <p:nvPr/>
        </p:nvGraphicFramePr>
        <p:xfrm>
          <a:off x="1325753" y="2541123"/>
          <a:ext cx="6632224" cy="1341120"/>
        </p:xfrm>
        <a:graphic>
          <a:graphicData uri="http://schemas.openxmlformats.org/drawingml/2006/table">
            <a:tbl>
              <a:tblPr firstRow="1" bandRow="1">
                <a:tableStyleId>{5C22544A-7EE6-4342-B048-85BDC9FD1C3A}</a:tableStyleId>
              </a:tblPr>
              <a:tblGrid>
                <a:gridCol w="944355">
                  <a:extLst>
                    <a:ext uri="{9D8B030D-6E8A-4147-A177-3AD203B41FA5}">
                      <a16:colId xmlns:a16="http://schemas.microsoft.com/office/drawing/2014/main" val="20000"/>
                    </a:ext>
                  </a:extLst>
                </a:gridCol>
                <a:gridCol w="2197105">
                  <a:extLst>
                    <a:ext uri="{9D8B030D-6E8A-4147-A177-3AD203B41FA5}">
                      <a16:colId xmlns:a16="http://schemas.microsoft.com/office/drawing/2014/main" val="20001"/>
                    </a:ext>
                  </a:extLst>
                </a:gridCol>
                <a:gridCol w="1226101">
                  <a:extLst>
                    <a:ext uri="{9D8B030D-6E8A-4147-A177-3AD203B41FA5}">
                      <a16:colId xmlns:a16="http://schemas.microsoft.com/office/drawing/2014/main" val="20002"/>
                    </a:ext>
                  </a:extLst>
                </a:gridCol>
                <a:gridCol w="2264663">
                  <a:extLst>
                    <a:ext uri="{9D8B030D-6E8A-4147-A177-3AD203B41FA5}">
                      <a16:colId xmlns:a16="http://schemas.microsoft.com/office/drawing/2014/main" val="20003"/>
                    </a:ext>
                  </a:extLst>
                </a:gridCol>
              </a:tblGrid>
              <a:tr h="0">
                <a:tc>
                  <a:txBody>
                    <a:bodyPr/>
                    <a:lstStyle/>
                    <a:p>
                      <a:r>
                        <a:rPr lang="en-US" altLang="zh-TW" sz="1600" dirty="0"/>
                        <a:t>Rank</a:t>
                      </a:r>
                      <a:endParaRPr lang="zh-TW" altLang="en-US" sz="1600" dirty="0"/>
                    </a:p>
                  </a:txBody>
                  <a:tcPr/>
                </a:tc>
                <a:tc>
                  <a:txBody>
                    <a:bodyPr/>
                    <a:lstStyle/>
                    <a:p>
                      <a:r>
                        <a:rPr lang="en-US" altLang="zh-TW" sz="1600" dirty="0"/>
                        <a:t>Name</a:t>
                      </a:r>
                      <a:endParaRPr lang="zh-TW" altLang="en-US" sz="1600" dirty="0"/>
                    </a:p>
                  </a:txBody>
                  <a:tcPr/>
                </a:tc>
                <a:tc>
                  <a:txBody>
                    <a:bodyPr/>
                    <a:lstStyle/>
                    <a:p>
                      <a:r>
                        <a:rPr lang="en-US" altLang="zh-TW" sz="1600" dirty="0"/>
                        <a:t>Error rate</a:t>
                      </a:r>
                      <a:endParaRPr lang="zh-TW" altLang="en-US" sz="1600" dirty="0"/>
                    </a:p>
                  </a:txBody>
                  <a:tcPr/>
                </a:tc>
                <a:tc>
                  <a:txBody>
                    <a:bodyPr/>
                    <a:lstStyle/>
                    <a:p>
                      <a:pPr algn="ctr"/>
                      <a:r>
                        <a:rPr lang="en-US" altLang="zh-TW" sz="1600" dirty="0"/>
                        <a:t>Description</a:t>
                      </a:r>
                      <a:endParaRPr lang="zh-TW" altLang="en-US" sz="1600" dirty="0"/>
                    </a:p>
                  </a:txBody>
                  <a:tcPr/>
                </a:tc>
                <a:extLst>
                  <a:ext uri="{0D108BD9-81ED-4DB2-BD59-A6C34878D82A}">
                    <a16:rowId xmlns:a16="http://schemas.microsoft.com/office/drawing/2014/main" val="10000"/>
                  </a:ext>
                </a:extLst>
              </a:tr>
              <a:tr h="312792">
                <a:tc>
                  <a:txBody>
                    <a:bodyPr/>
                    <a:lstStyle/>
                    <a:p>
                      <a:pPr marL="0" marR="0" indent="0" defTabSz="914400" eaLnBrk="1" fontAlgn="auto" latinLnBrk="0" hangingPunct="1">
                        <a:lnSpc>
                          <a:spcPct val="100000"/>
                        </a:lnSpc>
                        <a:spcBef>
                          <a:spcPts val="0"/>
                        </a:spcBef>
                        <a:spcAft>
                          <a:spcPts val="0"/>
                        </a:spcAft>
                        <a:buClrTx/>
                        <a:buSzTx/>
                        <a:buFontTx/>
                        <a:buNone/>
                        <a:tabLst/>
                        <a:defRPr/>
                      </a:pPr>
                      <a:r>
                        <a:rPr lang="en-US" altLang="zh-TW" sz="1600" dirty="0"/>
                        <a:t>1</a:t>
                      </a:r>
                      <a:endParaRPr lang="zh-TW" altLang="en-US" sz="1600" dirty="0"/>
                    </a:p>
                  </a:txBody>
                  <a:tcPr/>
                </a:tc>
                <a:tc>
                  <a:txBody>
                    <a:bodyPr/>
                    <a:lstStyle/>
                    <a:p>
                      <a:pPr marL="0" marR="0" indent="0" defTabSz="914400" eaLnBrk="1" fontAlgn="auto" latinLnBrk="0" hangingPunct="1">
                        <a:lnSpc>
                          <a:spcPct val="100000"/>
                        </a:lnSpc>
                        <a:spcBef>
                          <a:spcPts val="0"/>
                        </a:spcBef>
                        <a:spcAft>
                          <a:spcPts val="0"/>
                        </a:spcAft>
                        <a:buClrTx/>
                        <a:buSzTx/>
                        <a:buFontTx/>
                        <a:buNone/>
                        <a:tabLst/>
                        <a:defRPr/>
                      </a:pPr>
                      <a:r>
                        <a:rPr lang="en-US" altLang="zh-TW" sz="1600" b="0" dirty="0">
                          <a:solidFill>
                            <a:schemeClr val="dk1"/>
                          </a:solidFill>
                          <a:latin typeface="+mn-lt"/>
                          <a:ea typeface="+mn-ea"/>
                          <a:cs typeface="+mn-cs"/>
                        </a:rPr>
                        <a:t>Google</a:t>
                      </a:r>
                      <a:endParaRPr lang="zh-TW" altLang="en-US" sz="1600" b="0" dirty="0">
                        <a:solidFill>
                          <a:schemeClr val="dk1"/>
                        </a:solidFill>
                        <a:latin typeface="+mn-lt"/>
                        <a:ea typeface="+mn-ea"/>
                        <a:cs typeface="+mn-cs"/>
                      </a:endParaRPr>
                    </a:p>
                  </a:txBody>
                  <a:tcPr/>
                </a:tc>
                <a:tc>
                  <a:txBody>
                    <a:bodyPr/>
                    <a:lstStyle/>
                    <a:p>
                      <a:r>
                        <a:rPr lang="en-US" altLang="zh-TW" sz="1600" dirty="0"/>
                        <a:t>0.06656</a:t>
                      </a:r>
                      <a:endParaRPr lang="zh-TW" altLang="en-US" sz="1600" dirty="0"/>
                    </a:p>
                  </a:txBody>
                  <a:tcPr/>
                </a:tc>
                <a:tc>
                  <a:txBody>
                    <a:bodyPr/>
                    <a:lstStyle/>
                    <a:p>
                      <a:r>
                        <a:rPr lang="en-US" altLang="zh-TW" sz="1600" dirty="0"/>
                        <a:t>Deep learning</a:t>
                      </a:r>
                      <a:endParaRPr lang="zh-TW" altLang="en-US" sz="1600" dirty="0"/>
                    </a:p>
                  </a:txBody>
                  <a:tcPr/>
                </a:tc>
                <a:extLst>
                  <a:ext uri="{0D108BD9-81ED-4DB2-BD59-A6C34878D82A}">
                    <a16:rowId xmlns:a16="http://schemas.microsoft.com/office/drawing/2014/main" val="10001"/>
                  </a:ext>
                </a:extLst>
              </a:tr>
              <a:tr h="265544">
                <a:tc>
                  <a:txBody>
                    <a:bodyPr/>
                    <a:lstStyle/>
                    <a:p>
                      <a:r>
                        <a:rPr lang="en-US" altLang="zh-TW" sz="1600" dirty="0"/>
                        <a:t>2</a:t>
                      </a:r>
                      <a:endParaRPr lang="zh-TW" altLang="en-US" sz="1600" dirty="0"/>
                    </a:p>
                  </a:txBody>
                  <a:tcPr/>
                </a:tc>
                <a:tc>
                  <a:txBody>
                    <a:bodyPr/>
                    <a:lstStyle/>
                    <a:p>
                      <a:r>
                        <a:rPr lang="en-US" altLang="zh-TW" sz="1600" dirty="0"/>
                        <a:t>Oxford</a:t>
                      </a:r>
                      <a:endParaRPr lang="zh-TW" altLang="en-US" sz="1600" dirty="0"/>
                    </a:p>
                  </a:txBody>
                  <a:tcPr/>
                </a:tc>
                <a:tc>
                  <a:txBody>
                    <a:bodyPr/>
                    <a:lstStyle/>
                    <a:p>
                      <a:r>
                        <a:rPr lang="en-US" altLang="zh-TW" sz="1600" dirty="0"/>
                        <a:t>0.07325</a:t>
                      </a:r>
                      <a:endParaRPr lang="zh-TW" altLang="en-US" sz="1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600" dirty="0"/>
                        <a:t>Deep learning</a:t>
                      </a:r>
                      <a:endParaRPr lang="zh-TW" altLang="en-US" sz="1600" dirty="0"/>
                    </a:p>
                  </a:txBody>
                  <a:tcPr/>
                </a:tc>
                <a:extLst>
                  <a:ext uri="{0D108BD9-81ED-4DB2-BD59-A6C34878D82A}">
                    <a16:rowId xmlns:a16="http://schemas.microsoft.com/office/drawing/2014/main" val="10002"/>
                  </a:ext>
                </a:extLst>
              </a:tr>
              <a:tr h="290304">
                <a:tc>
                  <a:txBody>
                    <a:bodyPr/>
                    <a:lstStyle/>
                    <a:p>
                      <a:r>
                        <a:rPr lang="en-US" altLang="zh-TW" sz="1600" dirty="0"/>
                        <a:t>3</a:t>
                      </a:r>
                      <a:endParaRPr lang="zh-TW" altLang="en-US" sz="1600" dirty="0"/>
                    </a:p>
                  </a:txBody>
                  <a:tcPr/>
                </a:tc>
                <a:tc>
                  <a:txBody>
                    <a:bodyPr/>
                    <a:lstStyle/>
                    <a:p>
                      <a:r>
                        <a:rPr lang="en-US" altLang="zh-TW" sz="1600" dirty="0"/>
                        <a:t>MSRA</a:t>
                      </a:r>
                      <a:endParaRPr lang="zh-TW" altLang="en-US" sz="1600" dirty="0"/>
                    </a:p>
                  </a:txBody>
                  <a:tcPr/>
                </a:tc>
                <a:tc>
                  <a:txBody>
                    <a:bodyPr/>
                    <a:lstStyle/>
                    <a:p>
                      <a:r>
                        <a:rPr lang="en-US" altLang="zh-TW" sz="1600" dirty="0"/>
                        <a:t>0.08062</a:t>
                      </a:r>
                      <a:endParaRPr lang="zh-TW" altLang="en-US" sz="1600" dirty="0"/>
                    </a:p>
                  </a:txBody>
                  <a:tcPr/>
                </a:tc>
                <a:tc>
                  <a:txBody>
                    <a:bodyPr/>
                    <a:lstStyle/>
                    <a:p>
                      <a:r>
                        <a:rPr lang="en-US" altLang="zh-TW" sz="1600" dirty="0"/>
                        <a:t>Deep learning</a:t>
                      </a:r>
                      <a:endParaRPr lang="zh-TW" altLang="en-US" sz="1600" dirty="0"/>
                    </a:p>
                  </a:txBody>
                  <a:tcPr/>
                </a:tc>
                <a:extLst>
                  <a:ext uri="{0D108BD9-81ED-4DB2-BD59-A6C34878D82A}">
                    <a16:rowId xmlns:a16="http://schemas.microsoft.com/office/drawing/2014/main" val="10003"/>
                  </a:ext>
                </a:extLst>
              </a:tr>
            </a:tbl>
          </a:graphicData>
        </a:graphic>
      </p:graphicFrame>
      <p:sp>
        <p:nvSpPr>
          <p:cNvPr id="23" name="Content Placeholder 2"/>
          <p:cNvSpPr txBox="1">
            <a:spLocks/>
          </p:cNvSpPr>
          <p:nvPr/>
        </p:nvSpPr>
        <p:spPr>
          <a:xfrm>
            <a:off x="460229" y="3976234"/>
            <a:ext cx="8363272" cy="576263"/>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2400" b="0" i="0" u="none" strike="noStrike" kern="1200" cap="none" spc="0" normalizeH="0" baseline="0" noProof="0" dirty="0" err="1">
                <a:ln>
                  <a:noFill/>
                </a:ln>
                <a:solidFill>
                  <a:schemeClr val="tx1"/>
                </a:solidFill>
                <a:effectLst/>
                <a:uLnTx/>
                <a:uFillTx/>
                <a:latin typeface="+mn-lt"/>
                <a:ea typeface="+mn-ea"/>
                <a:cs typeface="+mn-cs"/>
              </a:rPr>
              <a:t>ImageNet</a:t>
            </a:r>
            <a:r>
              <a:rPr kumimoji="0" lang="en-US" sz="2400" b="0" i="0" u="none" strike="noStrike" kern="1200" cap="none" spc="0" normalizeH="0" baseline="0" noProof="0" dirty="0">
                <a:ln>
                  <a:noFill/>
                </a:ln>
                <a:solidFill>
                  <a:schemeClr val="tx1"/>
                </a:solidFill>
                <a:effectLst/>
                <a:uLnTx/>
                <a:uFillTx/>
                <a:latin typeface="+mn-lt"/>
                <a:ea typeface="+mn-ea"/>
                <a:cs typeface="+mn-cs"/>
              </a:rPr>
              <a:t> 2014 – object detection challenge</a:t>
            </a:r>
          </a:p>
        </p:txBody>
      </p:sp>
      <p:graphicFrame>
        <p:nvGraphicFramePr>
          <p:cNvPr id="24" name="Content Placeholder 17"/>
          <p:cNvGraphicFramePr>
            <a:graphicFrameLocks/>
          </p:cNvGraphicFramePr>
          <p:nvPr/>
        </p:nvGraphicFramePr>
        <p:xfrm>
          <a:off x="1290019" y="4495226"/>
          <a:ext cx="6632224" cy="1836792"/>
        </p:xfrm>
        <a:graphic>
          <a:graphicData uri="http://schemas.openxmlformats.org/drawingml/2006/table">
            <a:tbl>
              <a:tblPr firstRow="1" bandRow="1">
                <a:tableStyleId>{5C22544A-7EE6-4342-B048-85BDC9FD1C3A}</a:tableStyleId>
              </a:tblPr>
              <a:tblGrid>
                <a:gridCol w="705450">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2221951">
                  <a:extLst>
                    <a:ext uri="{9D8B030D-6E8A-4147-A177-3AD203B41FA5}">
                      <a16:colId xmlns:a16="http://schemas.microsoft.com/office/drawing/2014/main" val="20002"/>
                    </a:ext>
                  </a:extLst>
                </a:gridCol>
                <a:gridCol w="2264663">
                  <a:extLst>
                    <a:ext uri="{9D8B030D-6E8A-4147-A177-3AD203B41FA5}">
                      <a16:colId xmlns:a16="http://schemas.microsoft.com/office/drawing/2014/main" val="20003"/>
                    </a:ext>
                  </a:extLst>
                </a:gridCol>
              </a:tblGrid>
              <a:tr h="0">
                <a:tc>
                  <a:txBody>
                    <a:bodyPr/>
                    <a:lstStyle/>
                    <a:p>
                      <a:r>
                        <a:rPr lang="en-US" altLang="zh-TW" sz="1400" dirty="0"/>
                        <a:t>Rank</a:t>
                      </a:r>
                      <a:endParaRPr lang="zh-TW" altLang="en-US" sz="1400" dirty="0"/>
                    </a:p>
                  </a:txBody>
                  <a:tcPr/>
                </a:tc>
                <a:tc>
                  <a:txBody>
                    <a:bodyPr/>
                    <a:lstStyle/>
                    <a:p>
                      <a:r>
                        <a:rPr lang="en-US" altLang="zh-TW" sz="1400" dirty="0"/>
                        <a:t>Name</a:t>
                      </a:r>
                      <a:endParaRPr lang="zh-TW" altLang="en-US" sz="1400" dirty="0"/>
                    </a:p>
                  </a:txBody>
                  <a:tcPr/>
                </a:tc>
                <a:tc>
                  <a:txBody>
                    <a:bodyPr/>
                    <a:lstStyle/>
                    <a:p>
                      <a:r>
                        <a:rPr lang="en-US" altLang="zh-TW" sz="1400" dirty="0"/>
                        <a:t>Mean Average</a:t>
                      </a:r>
                      <a:r>
                        <a:rPr lang="en-US" altLang="zh-TW" sz="1400" baseline="0" dirty="0"/>
                        <a:t> </a:t>
                      </a:r>
                      <a:r>
                        <a:rPr lang="en-US" altLang="zh-TW" sz="1400" dirty="0"/>
                        <a:t>Precision</a:t>
                      </a:r>
                      <a:endParaRPr lang="zh-TW" altLang="en-US" sz="1400" dirty="0"/>
                    </a:p>
                  </a:txBody>
                  <a:tcPr/>
                </a:tc>
                <a:tc>
                  <a:txBody>
                    <a:bodyPr/>
                    <a:lstStyle/>
                    <a:p>
                      <a:pPr algn="ctr"/>
                      <a:r>
                        <a:rPr lang="en-US" altLang="zh-TW" sz="1400" dirty="0"/>
                        <a:t>Description</a:t>
                      </a:r>
                      <a:endParaRPr lang="zh-TW" altLang="en-US" sz="1400" dirty="0"/>
                    </a:p>
                  </a:txBody>
                  <a:tcPr/>
                </a:tc>
                <a:extLst>
                  <a:ext uri="{0D108BD9-81ED-4DB2-BD59-A6C34878D82A}">
                    <a16:rowId xmlns:a16="http://schemas.microsoft.com/office/drawing/2014/main" val="10000"/>
                  </a:ext>
                </a:extLst>
              </a:tr>
              <a:tr h="312792">
                <a:tc>
                  <a:txBody>
                    <a:bodyPr/>
                    <a:lstStyle/>
                    <a:p>
                      <a:pPr marL="0" marR="0" indent="0" defTabSz="914400" eaLnBrk="1" fontAlgn="auto" latinLnBrk="0" hangingPunct="1">
                        <a:lnSpc>
                          <a:spcPct val="100000"/>
                        </a:lnSpc>
                        <a:spcBef>
                          <a:spcPts val="0"/>
                        </a:spcBef>
                        <a:spcAft>
                          <a:spcPts val="0"/>
                        </a:spcAft>
                        <a:buClrTx/>
                        <a:buSzTx/>
                        <a:buFontTx/>
                        <a:buNone/>
                        <a:tabLst/>
                        <a:defRPr/>
                      </a:pPr>
                      <a:r>
                        <a:rPr lang="en-US" altLang="zh-TW" sz="1400" dirty="0"/>
                        <a:t>1</a:t>
                      </a:r>
                      <a:endParaRPr lang="zh-TW" altLang="en-US" sz="1400" dirty="0"/>
                    </a:p>
                  </a:txBody>
                  <a:tcPr/>
                </a:tc>
                <a:tc>
                  <a:txBody>
                    <a:bodyPr/>
                    <a:lstStyle/>
                    <a:p>
                      <a:pPr marL="0" marR="0" indent="0" defTabSz="914400" eaLnBrk="1" fontAlgn="auto" latinLnBrk="0" hangingPunct="1">
                        <a:lnSpc>
                          <a:spcPct val="100000"/>
                        </a:lnSpc>
                        <a:spcBef>
                          <a:spcPts val="0"/>
                        </a:spcBef>
                        <a:spcAft>
                          <a:spcPts val="0"/>
                        </a:spcAft>
                        <a:buClrTx/>
                        <a:buSzTx/>
                        <a:buFontTx/>
                        <a:buNone/>
                        <a:tabLst/>
                        <a:defRPr/>
                      </a:pPr>
                      <a:r>
                        <a:rPr lang="en-US" sz="1400" b="0" i="0" kern="1200" dirty="0">
                          <a:solidFill>
                            <a:schemeClr val="dk1"/>
                          </a:solidFill>
                          <a:latin typeface="+mn-lt"/>
                          <a:ea typeface="+mn-ea"/>
                          <a:cs typeface="+mn-cs"/>
                        </a:rPr>
                        <a:t>Google</a:t>
                      </a:r>
                      <a:endParaRPr lang="zh-TW" altLang="en-US" sz="1200" b="1" dirty="0">
                        <a:solidFill>
                          <a:schemeClr val="dk1"/>
                        </a:solidFill>
                        <a:latin typeface="+mn-lt"/>
                        <a:ea typeface="+mn-ea"/>
                        <a:cs typeface="+mn-cs"/>
                      </a:endParaRPr>
                    </a:p>
                  </a:txBody>
                  <a:tcPr/>
                </a:tc>
                <a:tc>
                  <a:txBody>
                    <a:bodyPr/>
                    <a:lstStyle/>
                    <a:p>
                      <a:r>
                        <a:rPr lang="en-US" altLang="zh-TW" sz="1400" dirty="0"/>
                        <a:t>0.43933</a:t>
                      </a:r>
                      <a:endParaRPr lang="zh-TW" altLang="en-US" sz="1400" dirty="0"/>
                    </a:p>
                  </a:txBody>
                  <a:tcPr/>
                </a:tc>
                <a:tc>
                  <a:txBody>
                    <a:bodyPr/>
                    <a:lstStyle/>
                    <a:p>
                      <a:r>
                        <a:rPr lang="en-US" altLang="zh-TW" sz="1400" dirty="0"/>
                        <a:t>Deep learning</a:t>
                      </a:r>
                      <a:endParaRPr lang="zh-TW" altLang="en-US" sz="1400" dirty="0"/>
                    </a:p>
                  </a:txBody>
                  <a:tcPr/>
                </a:tc>
                <a:extLst>
                  <a:ext uri="{0D108BD9-81ED-4DB2-BD59-A6C34878D82A}">
                    <a16:rowId xmlns:a16="http://schemas.microsoft.com/office/drawing/2014/main" val="10001"/>
                  </a:ext>
                </a:extLst>
              </a:tr>
              <a:tr h="265544">
                <a:tc>
                  <a:txBody>
                    <a:bodyPr/>
                    <a:lstStyle/>
                    <a:p>
                      <a:r>
                        <a:rPr lang="en-US" altLang="zh-TW" sz="1400" dirty="0">
                          <a:solidFill>
                            <a:schemeClr val="tx1"/>
                          </a:solidFill>
                        </a:rPr>
                        <a:t>2</a:t>
                      </a:r>
                      <a:endParaRPr lang="zh-TW" altLang="en-US" sz="1400" dirty="0">
                        <a:solidFill>
                          <a:schemeClr val="tx1"/>
                        </a:solidFill>
                      </a:endParaRPr>
                    </a:p>
                  </a:txBody>
                  <a:tcPr/>
                </a:tc>
                <a:tc>
                  <a:txBody>
                    <a:bodyPr/>
                    <a:lstStyle/>
                    <a:p>
                      <a:r>
                        <a:rPr lang="en-US" altLang="zh-TW" sz="1400" dirty="0">
                          <a:solidFill>
                            <a:schemeClr val="tx1"/>
                          </a:solidFill>
                        </a:rPr>
                        <a:t>CUHK</a:t>
                      </a:r>
                      <a:endParaRPr lang="zh-TW" altLang="en-US" sz="1400" dirty="0">
                        <a:solidFill>
                          <a:schemeClr val="tx1"/>
                        </a:solidFill>
                      </a:endParaRPr>
                    </a:p>
                  </a:txBody>
                  <a:tcPr/>
                </a:tc>
                <a:tc>
                  <a:txBody>
                    <a:bodyPr/>
                    <a:lstStyle/>
                    <a:p>
                      <a:r>
                        <a:rPr lang="en-US" altLang="zh-TW" sz="1400" dirty="0">
                          <a:solidFill>
                            <a:schemeClr val="tx1"/>
                          </a:solidFill>
                        </a:rPr>
                        <a:t>0.40656</a:t>
                      </a:r>
                      <a:endParaRPr lang="zh-TW" altLang="en-US" sz="1400" dirty="0">
                        <a:solidFill>
                          <a:schemeClr val="tx1"/>
                        </a:solidFill>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400" dirty="0">
                          <a:solidFill>
                            <a:schemeClr val="tx1"/>
                          </a:solidFill>
                        </a:rPr>
                        <a:t>Deep learning</a:t>
                      </a:r>
                      <a:endParaRPr lang="zh-TW" altLang="en-US" sz="1400" dirty="0">
                        <a:solidFill>
                          <a:schemeClr val="tx1"/>
                        </a:solidFill>
                      </a:endParaRPr>
                    </a:p>
                  </a:txBody>
                  <a:tcPr/>
                </a:tc>
                <a:extLst>
                  <a:ext uri="{0D108BD9-81ED-4DB2-BD59-A6C34878D82A}">
                    <a16:rowId xmlns:a16="http://schemas.microsoft.com/office/drawing/2014/main" val="10002"/>
                  </a:ext>
                </a:extLst>
              </a:tr>
              <a:tr h="290304">
                <a:tc>
                  <a:txBody>
                    <a:bodyPr/>
                    <a:lstStyle/>
                    <a:p>
                      <a:r>
                        <a:rPr lang="en-US" altLang="zh-TW" sz="1400" dirty="0"/>
                        <a:t>3</a:t>
                      </a:r>
                      <a:endParaRPr lang="zh-TW" altLang="en-US" sz="1400" dirty="0"/>
                    </a:p>
                  </a:txBody>
                  <a:tcPr/>
                </a:tc>
                <a:tc>
                  <a:txBody>
                    <a:bodyPr/>
                    <a:lstStyle/>
                    <a:p>
                      <a:r>
                        <a:rPr lang="en-US" altLang="zh-TW" sz="1400" dirty="0" err="1"/>
                        <a:t>DeepInsight</a:t>
                      </a:r>
                      <a:endParaRPr lang="zh-TW" altLang="en-US" sz="1400" dirty="0"/>
                    </a:p>
                  </a:txBody>
                  <a:tcPr/>
                </a:tc>
                <a:tc>
                  <a:txBody>
                    <a:bodyPr/>
                    <a:lstStyle/>
                    <a:p>
                      <a:r>
                        <a:rPr lang="en-US" altLang="zh-TW" sz="1400" dirty="0"/>
                        <a:t>0.40452</a:t>
                      </a:r>
                      <a:endParaRPr lang="zh-TW" altLang="en-US" sz="1400" dirty="0"/>
                    </a:p>
                  </a:txBody>
                  <a:tcPr/>
                </a:tc>
                <a:tc>
                  <a:txBody>
                    <a:bodyPr/>
                    <a:lstStyle/>
                    <a:p>
                      <a:r>
                        <a:rPr lang="en-US" altLang="zh-TW" sz="1400" dirty="0"/>
                        <a:t>Deep learning</a:t>
                      </a:r>
                      <a:endParaRPr lang="zh-TW" altLang="en-US" sz="1400" dirty="0"/>
                    </a:p>
                  </a:txBody>
                  <a:tcPr/>
                </a:tc>
                <a:extLst>
                  <a:ext uri="{0D108BD9-81ED-4DB2-BD59-A6C34878D82A}">
                    <a16:rowId xmlns:a16="http://schemas.microsoft.com/office/drawing/2014/main" val="10003"/>
                  </a:ext>
                </a:extLst>
              </a:tr>
              <a:tr h="290304">
                <a:tc>
                  <a:txBody>
                    <a:bodyPr/>
                    <a:lstStyle/>
                    <a:p>
                      <a:r>
                        <a:rPr lang="en-US" altLang="zh-TW" sz="1400" dirty="0"/>
                        <a:t>4</a:t>
                      </a:r>
                      <a:endParaRPr lang="zh-TW" altLang="en-US" sz="1400" dirty="0"/>
                    </a:p>
                  </a:txBody>
                  <a:tcPr/>
                </a:tc>
                <a:tc>
                  <a:txBody>
                    <a:bodyPr/>
                    <a:lstStyle/>
                    <a:p>
                      <a:r>
                        <a:rPr lang="en-US" altLang="zh-TW" sz="1400" dirty="0" err="1"/>
                        <a:t>UvA-Euvision</a:t>
                      </a:r>
                      <a:endParaRPr lang="zh-TW" altLang="en-US" sz="1400" dirty="0"/>
                    </a:p>
                  </a:txBody>
                  <a:tcPr/>
                </a:tc>
                <a:tc>
                  <a:txBody>
                    <a:bodyPr/>
                    <a:lstStyle/>
                    <a:p>
                      <a:r>
                        <a:rPr lang="en-US" altLang="zh-TW" sz="1400" dirty="0"/>
                        <a:t>0.35421</a:t>
                      </a:r>
                      <a:endParaRPr lang="zh-TW" altLang="en-US" sz="14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400" dirty="0"/>
                        <a:t>Deep learning</a:t>
                      </a:r>
                      <a:endParaRPr lang="zh-TW" altLang="en-US" sz="1400" dirty="0"/>
                    </a:p>
                  </a:txBody>
                  <a:tcPr/>
                </a:tc>
                <a:extLst>
                  <a:ext uri="{0D108BD9-81ED-4DB2-BD59-A6C34878D82A}">
                    <a16:rowId xmlns:a16="http://schemas.microsoft.com/office/drawing/2014/main" val="10004"/>
                  </a:ext>
                </a:extLst>
              </a:tr>
              <a:tr h="290304">
                <a:tc>
                  <a:txBody>
                    <a:bodyPr/>
                    <a:lstStyle/>
                    <a:p>
                      <a:r>
                        <a:rPr lang="en-US" altLang="zh-TW" sz="1400" dirty="0"/>
                        <a:t>5</a:t>
                      </a:r>
                      <a:endParaRPr lang="zh-TW" altLang="en-US" sz="1400" dirty="0"/>
                    </a:p>
                  </a:txBody>
                  <a:tcPr/>
                </a:tc>
                <a:tc>
                  <a:txBody>
                    <a:bodyPr/>
                    <a:lstStyle/>
                    <a:p>
                      <a:r>
                        <a:rPr lang="en-US" altLang="zh-TW" sz="1400" dirty="0"/>
                        <a:t>Berkley Vision</a:t>
                      </a:r>
                      <a:endParaRPr lang="zh-TW" altLang="en-US" sz="1400" dirty="0"/>
                    </a:p>
                  </a:txBody>
                  <a:tcPr/>
                </a:tc>
                <a:tc>
                  <a:txBody>
                    <a:bodyPr/>
                    <a:lstStyle/>
                    <a:p>
                      <a:r>
                        <a:rPr lang="en-US" altLang="zh-TW" sz="1400" dirty="0"/>
                        <a:t>0.34521</a:t>
                      </a:r>
                      <a:endParaRPr lang="zh-TW" altLang="en-US" sz="14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400" dirty="0"/>
                        <a:t>Deep learning</a:t>
                      </a:r>
                      <a:endParaRPr lang="zh-TW" altLang="en-US" sz="1400" dirty="0"/>
                    </a:p>
                  </a:txBody>
                  <a:tcPr/>
                </a:tc>
                <a:extLst>
                  <a:ext uri="{0D108BD9-81ED-4DB2-BD59-A6C34878D82A}">
                    <a16:rowId xmlns:a16="http://schemas.microsoft.com/office/drawing/2014/main" val="10005"/>
                  </a:ext>
                </a:extLst>
              </a:tr>
            </a:tbl>
          </a:graphicData>
        </a:graphic>
      </p:graphicFrame>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ight Arrow 3"/>
          <p:cNvSpPr/>
          <p:nvPr/>
        </p:nvSpPr>
        <p:spPr>
          <a:xfrm>
            <a:off x="611560" y="1412776"/>
            <a:ext cx="7920880" cy="360040"/>
          </a:xfrm>
          <a:prstGeom prst="rightArrow">
            <a:avLst/>
          </a:prstGeom>
          <a:ln>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08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5" name="Straight Arrow Connector 4"/>
          <p:cNvCxnSpPr/>
          <p:nvPr/>
        </p:nvCxnSpPr>
        <p:spPr>
          <a:xfrm>
            <a:off x="755650" y="908050"/>
            <a:ext cx="0" cy="504825"/>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 name="TextBox 5"/>
          <p:cNvSpPr txBox="1">
            <a:spLocks noChangeArrowheads="1"/>
          </p:cNvSpPr>
          <p:nvPr/>
        </p:nvSpPr>
        <p:spPr bwMode="auto">
          <a:xfrm>
            <a:off x="107950" y="306388"/>
            <a:ext cx="1625600" cy="585787"/>
          </a:xfrm>
          <a:prstGeom prst="rect">
            <a:avLst/>
          </a:prstGeom>
          <a:noFill/>
          <a:ln w="9525">
            <a:noFill/>
            <a:miter lim="800000"/>
            <a:headEnd/>
            <a:tailEnd/>
          </a:ln>
        </p:spPr>
        <p:txBody>
          <a:bodyPr wrap="none">
            <a:spAutoFit/>
          </a:bodyPr>
          <a:lstStyle/>
          <a:p>
            <a:r>
              <a:rPr lang="en-US" sz="1600">
                <a:latin typeface="Calibri" pitchFamily="34" charset="0"/>
              </a:rPr>
              <a:t>Neural network</a:t>
            </a:r>
          </a:p>
          <a:p>
            <a:r>
              <a:rPr lang="en-US" sz="1600">
                <a:latin typeface="Calibri" pitchFamily="34" charset="0"/>
              </a:rPr>
              <a:t>Back propagation</a:t>
            </a:r>
          </a:p>
        </p:txBody>
      </p:sp>
      <p:sp>
        <p:nvSpPr>
          <p:cNvPr id="7" name="TextBox 6"/>
          <p:cNvSpPr txBox="1">
            <a:spLocks noChangeArrowheads="1"/>
          </p:cNvSpPr>
          <p:nvPr/>
        </p:nvSpPr>
        <p:spPr bwMode="auto">
          <a:xfrm>
            <a:off x="423863" y="1773238"/>
            <a:ext cx="652462" cy="368300"/>
          </a:xfrm>
          <a:prstGeom prst="rect">
            <a:avLst/>
          </a:prstGeom>
          <a:noFill/>
          <a:ln w="9525">
            <a:noFill/>
            <a:miter lim="800000"/>
            <a:headEnd/>
            <a:tailEnd/>
          </a:ln>
        </p:spPr>
        <p:txBody>
          <a:bodyPr wrap="none">
            <a:spAutoFit/>
          </a:bodyPr>
          <a:lstStyle/>
          <a:p>
            <a:r>
              <a:rPr lang="en-US">
                <a:latin typeface="Calibri" pitchFamily="34" charset="0"/>
              </a:rPr>
              <a:t>1986</a:t>
            </a:r>
          </a:p>
        </p:txBody>
      </p:sp>
      <p:cxnSp>
        <p:nvCxnSpPr>
          <p:cNvPr id="8" name="Straight Arrow Connector 7"/>
          <p:cNvCxnSpPr/>
          <p:nvPr/>
        </p:nvCxnSpPr>
        <p:spPr>
          <a:xfrm>
            <a:off x="4610100" y="900113"/>
            <a:ext cx="0" cy="503237"/>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9" name="TextBox 8"/>
          <p:cNvSpPr txBox="1">
            <a:spLocks noChangeArrowheads="1"/>
          </p:cNvSpPr>
          <p:nvPr/>
        </p:nvSpPr>
        <p:spPr bwMode="auto">
          <a:xfrm>
            <a:off x="4279900" y="1763713"/>
            <a:ext cx="652463" cy="369887"/>
          </a:xfrm>
          <a:prstGeom prst="rect">
            <a:avLst/>
          </a:prstGeom>
          <a:noFill/>
          <a:ln w="9525">
            <a:noFill/>
            <a:miter lim="800000"/>
            <a:headEnd/>
            <a:tailEnd/>
          </a:ln>
        </p:spPr>
        <p:txBody>
          <a:bodyPr wrap="none">
            <a:spAutoFit/>
          </a:bodyPr>
          <a:lstStyle/>
          <a:p>
            <a:r>
              <a:rPr lang="en-US">
                <a:latin typeface="Calibri" pitchFamily="34" charset="0"/>
              </a:rPr>
              <a:t>2006</a:t>
            </a:r>
          </a:p>
        </p:txBody>
      </p:sp>
      <p:sp>
        <p:nvSpPr>
          <p:cNvPr id="10" name="Rectangle 9"/>
          <p:cNvSpPr/>
          <p:nvPr/>
        </p:nvSpPr>
        <p:spPr>
          <a:xfrm>
            <a:off x="1331913" y="1516063"/>
            <a:ext cx="3240087" cy="14446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1" name="TextBox 10"/>
          <p:cNvSpPr txBox="1">
            <a:spLocks noChangeArrowheads="1"/>
          </p:cNvSpPr>
          <p:nvPr/>
        </p:nvSpPr>
        <p:spPr bwMode="auto">
          <a:xfrm>
            <a:off x="3844925" y="333375"/>
            <a:ext cx="1460500" cy="584200"/>
          </a:xfrm>
          <a:prstGeom prst="rect">
            <a:avLst/>
          </a:prstGeom>
          <a:noFill/>
          <a:ln w="9525">
            <a:noFill/>
            <a:miter lim="800000"/>
            <a:headEnd/>
            <a:tailEnd/>
          </a:ln>
        </p:spPr>
        <p:txBody>
          <a:bodyPr wrap="none">
            <a:spAutoFit/>
          </a:bodyPr>
          <a:lstStyle/>
          <a:p>
            <a:r>
              <a:rPr lang="en-US" sz="1600">
                <a:latin typeface="Calibri" pitchFamily="34" charset="0"/>
              </a:rPr>
              <a:t>Deep belief net</a:t>
            </a:r>
          </a:p>
          <a:p>
            <a:r>
              <a:rPr lang="en-US" sz="1600" i="1">
                <a:latin typeface="Calibri" pitchFamily="34" charset="0"/>
              </a:rPr>
              <a:t>Science</a:t>
            </a:r>
          </a:p>
        </p:txBody>
      </p:sp>
      <p:cxnSp>
        <p:nvCxnSpPr>
          <p:cNvPr id="12" name="Straight Arrow Connector 11"/>
          <p:cNvCxnSpPr/>
          <p:nvPr/>
        </p:nvCxnSpPr>
        <p:spPr>
          <a:xfrm>
            <a:off x="5580063" y="901700"/>
            <a:ext cx="0" cy="503238"/>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13" name="Picture 11"/>
          <p:cNvPicPr>
            <a:picLocks noChangeAspect="1" noChangeArrowheads="1"/>
          </p:cNvPicPr>
          <p:nvPr/>
        </p:nvPicPr>
        <p:blipFill>
          <a:blip r:embed="rId2" cstate="print"/>
          <a:srcRect/>
          <a:stretch>
            <a:fillRect/>
          </a:stretch>
        </p:blipFill>
        <p:spPr bwMode="auto">
          <a:xfrm>
            <a:off x="4811713" y="908050"/>
            <a:ext cx="623887" cy="381000"/>
          </a:xfrm>
          <a:prstGeom prst="rect">
            <a:avLst/>
          </a:prstGeom>
          <a:noFill/>
          <a:ln w="9525">
            <a:noFill/>
            <a:miter lim="800000"/>
            <a:headEnd/>
            <a:tailEnd/>
          </a:ln>
        </p:spPr>
      </p:pic>
      <p:sp>
        <p:nvSpPr>
          <p:cNvPr id="14" name="TextBox 13"/>
          <p:cNvSpPr txBox="1">
            <a:spLocks noChangeArrowheads="1"/>
          </p:cNvSpPr>
          <p:nvPr/>
        </p:nvSpPr>
        <p:spPr bwMode="auto">
          <a:xfrm>
            <a:off x="5203825" y="609600"/>
            <a:ext cx="785813" cy="338138"/>
          </a:xfrm>
          <a:prstGeom prst="rect">
            <a:avLst/>
          </a:prstGeom>
          <a:noFill/>
          <a:ln w="9525">
            <a:noFill/>
            <a:miter lim="800000"/>
            <a:headEnd/>
            <a:tailEnd/>
          </a:ln>
        </p:spPr>
        <p:txBody>
          <a:bodyPr wrap="none">
            <a:spAutoFit/>
          </a:bodyPr>
          <a:lstStyle/>
          <a:p>
            <a:r>
              <a:rPr lang="en-US" sz="1600">
                <a:latin typeface="Calibri" pitchFamily="34" charset="0"/>
              </a:rPr>
              <a:t>Speech</a:t>
            </a:r>
          </a:p>
        </p:txBody>
      </p:sp>
      <p:sp>
        <p:nvSpPr>
          <p:cNvPr id="15" name="TextBox 14"/>
          <p:cNvSpPr txBox="1">
            <a:spLocks noChangeArrowheads="1"/>
          </p:cNvSpPr>
          <p:nvPr/>
        </p:nvSpPr>
        <p:spPr bwMode="auto">
          <a:xfrm>
            <a:off x="5260975" y="1781175"/>
            <a:ext cx="652463" cy="369888"/>
          </a:xfrm>
          <a:prstGeom prst="rect">
            <a:avLst/>
          </a:prstGeom>
          <a:noFill/>
          <a:ln w="9525">
            <a:noFill/>
            <a:miter lim="800000"/>
            <a:headEnd/>
            <a:tailEnd/>
          </a:ln>
        </p:spPr>
        <p:txBody>
          <a:bodyPr wrap="none">
            <a:spAutoFit/>
          </a:bodyPr>
          <a:lstStyle/>
          <a:p>
            <a:r>
              <a:rPr lang="en-US">
                <a:latin typeface="Calibri" pitchFamily="34" charset="0"/>
              </a:rPr>
              <a:t>2011</a:t>
            </a:r>
          </a:p>
        </p:txBody>
      </p:sp>
      <p:cxnSp>
        <p:nvCxnSpPr>
          <p:cNvPr id="16" name="Straight Arrow Connector 15"/>
          <p:cNvCxnSpPr/>
          <p:nvPr/>
        </p:nvCxnSpPr>
        <p:spPr>
          <a:xfrm>
            <a:off x="6156325" y="636588"/>
            <a:ext cx="0" cy="760412"/>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7" name="TextBox 19"/>
          <p:cNvSpPr txBox="1">
            <a:spLocks noChangeArrowheads="1"/>
          </p:cNvSpPr>
          <p:nvPr/>
        </p:nvSpPr>
        <p:spPr bwMode="auto">
          <a:xfrm>
            <a:off x="5865813" y="1789113"/>
            <a:ext cx="652462" cy="369887"/>
          </a:xfrm>
          <a:prstGeom prst="rect">
            <a:avLst/>
          </a:prstGeom>
          <a:noFill/>
          <a:ln w="9525">
            <a:noFill/>
            <a:miter lim="800000"/>
            <a:headEnd/>
            <a:tailEnd/>
          </a:ln>
        </p:spPr>
        <p:txBody>
          <a:bodyPr wrap="none">
            <a:spAutoFit/>
          </a:bodyPr>
          <a:lstStyle/>
          <a:p>
            <a:r>
              <a:rPr lang="en-US">
                <a:latin typeface="Calibri" pitchFamily="34" charset="0"/>
              </a:rPr>
              <a:t>2012</a:t>
            </a:r>
          </a:p>
        </p:txBody>
      </p:sp>
      <p:pic>
        <p:nvPicPr>
          <p:cNvPr id="18" name="Picture 14" descr="http://www.image-net.org/splash/logo.jpg"/>
          <p:cNvPicPr>
            <a:picLocks noChangeAspect="1" noChangeArrowheads="1"/>
          </p:cNvPicPr>
          <p:nvPr/>
        </p:nvPicPr>
        <p:blipFill>
          <a:blip r:embed="rId3" cstate="print"/>
          <a:srcRect/>
          <a:stretch>
            <a:fillRect/>
          </a:stretch>
        </p:blipFill>
        <p:spPr bwMode="auto">
          <a:xfrm>
            <a:off x="6300788" y="765175"/>
            <a:ext cx="1295400" cy="177800"/>
          </a:xfrm>
          <a:prstGeom prst="rect">
            <a:avLst/>
          </a:prstGeom>
          <a:noFill/>
          <a:ln w="9525">
            <a:noFill/>
            <a:miter lim="800000"/>
            <a:headEnd/>
            <a:tailEnd/>
          </a:ln>
        </p:spPr>
      </p:pic>
      <p:sp>
        <p:nvSpPr>
          <p:cNvPr id="19" name="Content Placeholder 2"/>
          <p:cNvSpPr txBox="1">
            <a:spLocks/>
          </p:cNvSpPr>
          <p:nvPr/>
        </p:nvSpPr>
        <p:spPr>
          <a:xfrm>
            <a:off x="457200" y="2383507"/>
            <a:ext cx="8229600" cy="576263"/>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dirty="0"/>
              <a:t>ImageNet 2014 – </a:t>
            </a:r>
            <a:r>
              <a:rPr lang="en-US" altLang="zh-CN" sz="2400" dirty="0"/>
              <a:t>object detection </a:t>
            </a:r>
            <a:r>
              <a:rPr lang="en-US" sz="2400" dirty="0"/>
              <a:t>challenge</a:t>
            </a:r>
          </a:p>
        </p:txBody>
      </p:sp>
      <p:graphicFrame>
        <p:nvGraphicFramePr>
          <p:cNvPr id="20" name="Content Placeholder 17"/>
          <p:cNvGraphicFramePr>
            <a:graphicFrameLocks/>
          </p:cNvGraphicFramePr>
          <p:nvPr/>
        </p:nvGraphicFramePr>
        <p:xfrm>
          <a:off x="395536" y="2887960"/>
          <a:ext cx="8330852" cy="2225040"/>
        </p:xfrm>
        <a:graphic>
          <a:graphicData uri="http://schemas.openxmlformats.org/drawingml/2006/table">
            <a:tbl>
              <a:tblPr firstRow="1" bandRow="1">
                <a:tableStyleId>{5C22544A-7EE6-4342-B048-85BDC9FD1C3A}</a:tableStyleId>
              </a:tblPr>
              <a:tblGrid>
                <a:gridCol w="1080120">
                  <a:extLst>
                    <a:ext uri="{9D8B030D-6E8A-4147-A177-3AD203B41FA5}">
                      <a16:colId xmlns:a16="http://schemas.microsoft.com/office/drawing/2014/main" val="20000"/>
                    </a:ext>
                  </a:extLst>
                </a:gridCol>
                <a:gridCol w="1227821">
                  <a:extLst>
                    <a:ext uri="{9D8B030D-6E8A-4147-A177-3AD203B41FA5}">
                      <a16:colId xmlns:a16="http://schemas.microsoft.com/office/drawing/2014/main" val="20001"/>
                    </a:ext>
                  </a:extLst>
                </a:gridCol>
                <a:gridCol w="1402697">
                  <a:extLst>
                    <a:ext uri="{9D8B030D-6E8A-4147-A177-3AD203B41FA5}">
                      <a16:colId xmlns:a16="http://schemas.microsoft.com/office/drawing/2014/main" val="20002"/>
                    </a:ext>
                  </a:extLst>
                </a:gridCol>
                <a:gridCol w="1368152">
                  <a:extLst>
                    <a:ext uri="{9D8B030D-6E8A-4147-A177-3AD203B41FA5}">
                      <a16:colId xmlns:a16="http://schemas.microsoft.com/office/drawing/2014/main" val="20003"/>
                    </a:ext>
                  </a:extLst>
                </a:gridCol>
                <a:gridCol w="1008112">
                  <a:extLst>
                    <a:ext uri="{9D8B030D-6E8A-4147-A177-3AD203B41FA5}">
                      <a16:colId xmlns:a16="http://schemas.microsoft.com/office/drawing/2014/main" val="20004"/>
                    </a:ext>
                  </a:extLst>
                </a:gridCol>
                <a:gridCol w="1379855">
                  <a:extLst>
                    <a:ext uri="{9D8B030D-6E8A-4147-A177-3AD203B41FA5}">
                      <a16:colId xmlns:a16="http://schemas.microsoft.com/office/drawing/2014/main" val="20005"/>
                    </a:ext>
                  </a:extLst>
                </a:gridCol>
                <a:gridCol w="864095">
                  <a:extLst>
                    <a:ext uri="{9D8B030D-6E8A-4147-A177-3AD203B41FA5}">
                      <a16:colId xmlns:a16="http://schemas.microsoft.com/office/drawing/2014/main" val="20006"/>
                    </a:ext>
                  </a:extLst>
                </a:gridCol>
              </a:tblGrid>
              <a:tr h="0">
                <a:tc>
                  <a:txBody>
                    <a:bodyPr/>
                    <a:lstStyle/>
                    <a:p>
                      <a:endParaRPr lang="zh-TW" altLang="en-US" sz="1600" dirty="0"/>
                    </a:p>
                  </a:txBody>
                  <a:tcPr/>
                </a:tc>
                <a:tc>
                  <a:txBody>
                    <a:bodyPr/>
                    <a:lstStyle/>
                    <a:p>
                      <a:r>
                        <a:rPr lang="en-US" altLang="zh-TW" sz="1600" dirty="0" err="1"/>
                        <a:t>GoogleNet</a:t>
                      </a:r>
                      <a:endParaRPr lang="en-US" altLang="zh-TW" sz="1600" dirty="0"/>
                    </a:p>
                    <a:p>
                      <a:r>
                        <a:rPr lang="en-US" altLang="zh-TW" sz="1600" dirty="0"/>
                        <a:t>(</a:t>
                      </a:r>
                      <a:r>
                        <a:rPr lang="en-US" altLang="zh-CN" sz="1600" dirty="0"/>
                        <a:t>Google</a:t>
                      </a:r>
                      <a:r>
                        <a:rPr lang="zh-CN" altLang="en-US" sz="1600" dirty="0"/>
                        <a:t>）</a:t>
                      </a:r>
                      <a:endParaRPr lang="zh-TW" altLang="en-US" sz="1600" dirty="0"/>
                    </a:p>
                  </a:txBody>
                  <a:tcPr/>
                </a:tc>
                <a:tc>
                  <a:txBody>
                    <a:bodyPr/>
                    <a:lstStyle/>
                    <a:p>
                      <a:r>
                        <a:rPr lang="en-US" altLang="zh-TW" sz="1600" dirty="0" err="1"/>
                        <a:t>DeepID</a:t>
                      </a:r>
                      <a:r>
                        <a:rPr lang="en-US" altLang="zh-TW" sz="1600" dirty="0"/>
                        <a:t>‐Net</a:t>
                      </a:r>
                    </a:p>
                    <a:p>
                      <a:r>
                        <a:rPr lang="en-US" altLang="zh-TW" sz="1600" dirty="0"/>
                        <a:t>(CUHK)</a:t>
                      </a:r>
                      <a:endParaRPr lang="zh-TW" altLang="en-US" sz="1600" dirty="0"/>
                    </a:p>
                  </a:txBody>
                  <a:tcPr/>
                </a:tc>
                <a:tc>
                  <a:txBody>
                    <a:bodyPr/>
                    <a:lstStyle/>
                    <a:p>
                      <a:r>
                        <a:rPr lang="en-US" altLang="zh-CN" sz="1800" b="1" i="0" u="none" strike="noStrike" kern="1200" baseline="0">
                          <a:solidFill>
                            <a:schemeClr val="lt1"/>
                          </a:solidFill>
                          <a:latin typeface="+mn-lt"/>
                          <a:ea typeface="+mn-ea"/>
                          <a:cs typeface="+mn-cs"/>
                        </a:rPr>
                        <a:t>DeepInsight</a:t>
                      </a:r>
                      <a:endParaRPr lang="zh-TW" altLang="en-US" sz="1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600" b="1" i="0" u="none" strike="noStrike" kern="1200" baseline="0" dirty="0" err="1">
                          <a:solidFill>
                            <a:schemeClr val="lt1"/>
                          </a:solidFill>
                          <a:latin typeface="+mn-lt"/>
                          <a:ea typeface="+mn-ea"/>
                          <a:cs typeface="+mn-cs"/>
                        </a:rPr>
                        <a:t>UvA-Euvision</a:t>
                      </a:r>
                      <a:endParaRPr lang="zh-TW" altLang="en-US" sz="1400" dirty="0"/>
                    </a:p>
                    <a:p>
                      <a:endParaRPr lang="zh-TW" altLang="en-US" sz="1600" dirty="0"/>
                    </a:p>
                  </a:txBody>
                  <a:tcPr/>
                </a:tc>
                <a:tc>
                  <a:txBody>
                    <a:bodyPr/>
                    <a:lstStyle/>
                    <a:p>
                      <a:r>
                        <a:rPr lang="en-US" altLang="zh-CN" sz="1800" b="1" i="0" u="none" strike="noStrike" kern="1200" baseline="0" dirty="0">
                          <a:solidFill>
                            <a:schemeClr val="lt1"/>
                          </a:solidFill>
                          <a:latin typeface="+mn-lt"/>
                          <a:ea typeface="+mn-ea"/>
                          <a:cs typeface="+mn-cs"/>
                        </a:rPr>
                        <a:t>Berkley</a:t>
                      </a:r>
                    </a:p>
                    <a:p>
                      <a:r>
                        <a:rPr lang="en-US" altLang="zh-CN" sz="1800" b="1" i="0" u="none" strike="noStrike" kern="1200" baseline="0" dirty="0">
                          <a:solidFill>
                            <a:schemeClr val="lt1"/>
                          </a:solidFill>
                          <a:latin typeface="+mn-lt"/>
                          <a:ea typeface="+mn-ea"/>
                          <a:cs typeface="+mn-cs"/>
                        </a:rPr>
                        <a:t>Vision</a:t>
                      </a:r>
                      <a:endParaRPr lang="zh-TW" altLang="en-US" sz="1600" dirty="0"/>
                    </a:p>
                  </a:txBody>
                  <a:tcPr/>
                </a:tc>
                <a:tc>
                  <a:txBody>
                    <a:bodyPr/>
                    <a:lstStyle/>
                    <a:p>
                      <a:pPr algn="ctr"/>
                      <a:r>
                        <a:rPr lang="en-US" altLang="zh-CN" sz="1600" dirty="0"/>
                        <a:t>RCNN</a:t>
                      </a:r>
                      <a:endParaRPr lang="zh-TW" altLang="en-US" sz="1600" dirty="0"/>
                    </a:p>
                  </a:txBody>
                  <a:tcPr/>
                </a:tc>
                <a:extLst>
                  <a:ext uri="{0D108BD9-81ED-4DB2-BD59-A6C34878D82A}">
                    <a16:rowId xmlns:a16="http://schemas.microsoft.com/office/drawing/2014/main" val="10000"/>
                  </a:ext>
                </a:extLst>
              </a:tr>
              <a:tr h="312792">
                <a:tc>
                  <a:txBody>
                    <a:bodyPr/>
                    <a:lstStyle/>
                    <a:p>
                      <a:pPr marL="0" marR="0" indent="0" defTabSz="914400" eaLnBrk="1" fontAlgn="auto" latinLnBrk="0" hangingPunct="1">
                        <a:lnSpc>
                          <a:spcPct val="100000"/>
                        </a:lnSpc>
                        <a:spcBef>
                          <a:spcPts val="0"/>
                        </a:spcBef>
                        <a:spcAft>
                          <a:spcPts val="0"/>
                        </a:spcAft>
                        <a:buClrTx/>
                        <a:buSzTx/>
                        <a:buFontTx/>
                        <a:buNone/>
                        <a:tabLst/>
                        <a:defRPr/>
                      </a:pPr>
                      <a:r>
                        <a:rPr lang="en-US" altLang="zh-TW" sz="1600" dirty="0"/>
                        <a:t>Model</a:t>
                      </a:r>
                    </a:p>
                    <a:p>
                      <a:pPr marL="0" marR="0" indent="0" defTabSz="914400" eaLnBrk="1" fontAlgn="auto" latinLnBrk="0" hangingPunct="1">
                        <a:lnSpc>
                          <a:spcPct val="100000"/>
                        </a:lnSpc>
                        <a:spcBef>
                          <a:spcPts val="0"/>
                        </a:spcBef>
                        <a:spcAft>
                          <a:spcPts val="0"/>
                        </a:spcAft>
                        <a:buClrTx/>
                        <a:buSzTx/>
                        <a:buFontTx/>
                        <a:buNone/>
                        <a:tabLst/>
                        <a:defRPr/>
                      </a:pPr>
                      <a:r>
                        <a:rPr lang="en-US" altLang="zh-TW" sz="1600" dirty="0"/>
                        <a:t>average</a:t>
                      </a:r>
                      <a:endParaRPr lang="zh-TW" altLang="en-US" sz="1600" dirty="0"/>
                    </a:p>
                  </a:txBody>
                  <a:tcPr/>
                </a:tc>
                <a:tc>
                  <a:txBody>
                    <a:bodyPr/>
                    <a:lstStyle/>
                    <a:p>
                      <a:pPr marL="0" marR="0" indent="0" defTabSz="914400" eaLnBrk="1" fontAlgn="auto" latinLnBrk="0" hangingPunct="1">
                        <a:lnSpc>
                          <a:spcPct val="100000"/>
                        </a:lnSpc>
                        <a:spcBef>
                          <a:spcPts val="0"/>
                        </a:spcBef>
                        <a:spcAft>
                          <a:spcPts val="0"/>
                        </a:spcAft>
                        <a:buClrTx/>
                        <a:buSzTx/>
                        <a:buFontTx/>
                        <a:buNone/>
                        <a:tabLst/>
                        <a:defRPr/>
                      </a:pPr>
                      <a:r>
                        <a:rPr lang="en-US" altLang="zh-TW" sz="1600" b="0" dirty="0">
                          <a:solidFill>
                            <a:schemeClr val="dk1"/>
                          </a:solidFill>
                          <a:latin typeface="+mn-lt"/>
                          <a:ea typeface="+mn-ea"/>
                          <a:cs typeface="+mn-cs"/>
                        </a:rPr>
                        <a:t>0.439</a:t>
                      </a:r>
                      <a:endParaRPr lang="zh-TW" altLang="en-US" sz="1600" b="0" dirty="0">
                        <a:solidFill>
                          <a:schemeClr val="dk1"/>
                        </a:solidFill>
                        <a:latin typeface="+mn-lt"/>
                        <a:ea typeface="+mn-ea"/>
                        <a:cs typeface="+mn-cs"/>
                      </a:endParaRPr>
                    </a:p>
                  </a:txBody>
                  <a:tcPr/>
                </a:tc>
                <a:tc>
                  <a:txBody>
                    <a:bodyPr/>
                    <a:lstStyle/>
                    <a:p>
                      <a:pPr marL="0" marR="0" indent="0" defTabSz="914400" eaLnBrk="1" fontAlgn="auto" latinLnBrk="0" hangingPunct="1">
                        <a:lnSpc>
                          <a:spcPct val="100000"/>
                        </a:lnSpc>
                        <a:spcBef>
                          <a:spcPts val="0"/>
                        </a:spcBef>
                        <a:spcAft>
                          <a:spcPts val="0"/>
                        </a:spcAft>
                        <a:buClrTx/>
                        <a:buSzTx/>
                        <a:buFontTx/>
                        <a:buNone/>
                        <a:tabLst/>
                        <a:defRPr/>
                      </a:pPr>
                      <a:r>
                        <a:rPr lang="en-US" altLang="zh-TW" sz="1600" b="0" dirty="0">
                          <a:solidFill>
                            <a:srgbClr val="FF0000"/>
                          </a:solidFill>
                          <a:latin typeface="+mn-lt"/>
                          <a:ea typeface="+mn-ea"/>
                          <a:cs typeface="+mn-cs"/>
                        </a:rPr>
                        <a:t>0.439</a:t>
                      </a:r>
                      <a:endParaRPr lang="zh-TW" altLang="en-US" sz="1600" b="0" dirty="0">
                        <a:solidFill>
                          <a:srgbClr val="FF0000"/>
                        </a:solidFill>
                        <a:latin typeface="+mn-lt"/>
                        <a:ea typeface="+mn-ea"/>
                        <a:cs typeface="+mn-cs"/>
                      </a:endParaRPr>
                    </a:p>
                  </a:txBody>
                  <a:tcPr/>
                </a:tc>
                <a:tc>
                  <a:txBody>
                    <a:bodyPr/>
                    <a:lstStyle/>
                    <a:p>
                      <a:r>
                        <a:rPr lang="en-US" altLang="zh-TW" sz="1600" dirty="0"/>
                        <a:t>0.405</a:t>
                      </a:r>
                      <a:endParaRPr lang="zh-TW" altLang="en-US" sz="1600" dirty="0"/>
                    </a:p>
                  </a:txBody>
                  <a:tcPr/>
                </a:tc>
                <a:tc>
                  <a:txBody>
                    <a:bodyPr/>
                    <a:lstStyle/>
                    <a:p>
                      <a:r>
                        <a:rPr lang="en-US" altLang="zh-TW" sz="1600" dirty="0"/>
                        <a:t>n/a</a:t>
                      </a:r>
                      <a:endParaRPr lang="zh-TW" altLang="en-US" sz="1600" dirty="0"/>
                    </a:p>
                  </a:txBody>
                  <a:tcPr/>
                </a:tc>
                <a:tc>
                  <a:txBody>
                    <a:bodyPr/>
                    <a:lstStyle/>
                    <a:p>
                      <a:r>
                        <a:rPr lang="en-US" altLang="zh-TW" sz="1600" dirty="0"/>
                        <a:t>n/a</a:t>
                      </a:r>
                      <a:endParaRPr lang="zh-TW" altLang="en-US" sz="1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600" dirty="0"/>
                        <a:t>n/a</a:t>
                      </a:r>
                      <a:endParaRPr lang="zh-TW" altLang="en-US" sz="1600" dirty="0"/>
                    </a:p>
                  </a:txBody>
                  <a:tcPr/>
                </a:tc>
                <a:extLst>
                  <a:ext uri="{0D108BD9-81ED-4DB2-BD59-A6C34878D82A}">
                    <a16:rowId xmlns:a16="http://schemas.microsoft.com/office/drawing/2014/main" val="10001"/>
                  </a:ext>
                </a:extLst>
              </a:tr>
              <a:tr h="555848">
                <a:tc>
                  <a:txBody>
                    <a:bodyPr/>
                    <a:lstStyle/>
                    <a:p>
                      <a:r>
                        <a:rPr lang="en-US" altLang="zh-TW" sz="1600" dirty="0"/>
                        <a:t>Single</a:t>
                      </a:r>
                    </a:p>
                    <a:p>
                      <a:r>
                        <a:rPr lang="en-US" altLang="zh-TW" sz="1600" dirty="0"/>
                        <a:t>model</a:t>
                      </a:r>
                      <a:endParaRPr lang="zh-TW" altLang="en-US" sz="1600" dirty="0"/>
                    </a:p>
                  </a:txBody>
                  <a:tcPr/>
                </a:tc>
                <a:tc>
                  <a:txBody>
                    <a:bodyPr/>
                    <a:lstStyle/>
                    <a:p>
                      <a:r>
                        <a:rPr lang="en-US" altLang="zh-TW" sz="1600" dirty="0"/>
                        <a:t>0.380</a:t>
                      </a:r>
                      <a:endParaRPr lang="zh-TW" altLang="en-US" sz="1600" dirty="0"/>
                    </a:p>
                  </a:txBody>
                  <a:tcPr/>
                </a:tc>
                <a:tc>
                  <a:txBody>
                    <a:bodyPr/>
                    <a:lstStyle/>
                    <a:p>
                      <a:r>
                        <a:rPr lang="en-US" altLang="zh-TW" sz="1600" dirty="0">
                          <a:solidFill>
                            <a:srgbClr val="FF0000"/>
                          </a:solidFill>
                        </a:rPr>
                        <a:t>0.427</a:t>
                      </a:r>
                      <a:endParaRPr lang="zh-TW" altLang="en-US" sz="1600" dirty="0">
                        <a:solidFill>
                          <a:srgbClr val="FF0000"/>
                        </a:solidFill>
                      </a:endParaRPr>
                    </a:p>
                  </a:txBody>
                  <a:tcPr/>
                </a:tc>
                <a:tc>
                  <a:txBody>
                    <a:bodyPr/>
                    <a:lstStyle/>
                    <a:p>
                      <a:r>
                        <a:rPr lang="en-US" altLang="zh-TW" sz="1600" dirty="0"/>
                        <a:t>0.402</a:t>
                      </a:r>
                      <a:endParaRPr lang="zh-TW" altLang="en-US" sz="1600" dirty="0"/>
                    </a:p>
                  </a:txBody>
                  <a:tcPr/>
                </a:tc>
                <a:tc>
                  <a:txBody>
                    <a:bodyPr/>
                    <a:lstStyle/>
                    <a:p>
                      <a:r>
                        <a:rPr lang="en-US" altLang="zh-TW" sz="1600" dirty="0"/>
                        <a:t>0.354</a:t>
                      </a:r>
                      <a:endParaRPr lang="zh-TW" altLang="en-US" sz="1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600" dirty="0"/>
                        <a:t>0.345</a:t>
                      </a:r>
                      <a:endParaRPr lang="zh-TW" altLang="en-US" sz="1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600" dirty="0"/>
                        <a:t>0.314</a:t>
                      </a:r>
                      <a:endParaRPr lang="zh-TW" altLang="en-US" sz="1600" dirty="0"/>
                    </a:p>
                  </a:txBody>
                  <a:tcPr/>
                </a:tc>
                <a:extLst>
                  <a:ext uri="{0D108BD9-81ED-4DB2-BD59-A6C34878D82A}">
                    <a16:rowId xmlns:a16="http://schemas.microsoft.com/office/drawing/2014/main" val="10002"/>
                  </a:ext>
                </a:extLst>
              </a:tr>
            </a:tbl>
          </a:graphicData>
        </a:graphic>
      </p:graphicFrame>
      <p:sp>
        <p:nvSpPr>
          <p:cNvPr id="23" name="矩形 22"/>
          <p:cNvSpPr/>
          <p:nvPr/>
        </p:nvSpPr>
        <p:spPr>
          <a:xfrm>
            <a:off x="395536" y="5589240"/>
            <a:ext cx="8496944" cy="646331"/>
          </a:xfrm>
          <a:prstGeom prst="rect">
            <a:avLst/>
          </a:prstGeom>
        </p:spPr>
        <p:txBody>
          <a:bodyPr wrap="square">
            <a:spAutoFit/>
          </a:bodyPr>
          <a:lstStyle/>
          <a:p>
            <a:r>
              <a:rPr lang="en-US" altLang="zh-CN" dirty="0">
                <a:latin typeface="Calibri" panose="020F0502020204030204" pitchFamily="34" charset="0"/>
              </a:rPr>
              <a:t>W. Ouyang et al. “</a:t>
            </a:r>
            <a:r>
              <a:rPr lang="en-US" altLang="zh-CN" dirty="0" err="1">
                <a:latin typeface="Calibri" panose="020F0502020204030204" pitchFamily="34" charset="0"/>
              </a:rPr>
              <a:t>DeepID</a:t>
            </a:r>
            <a:r>
              <a:rPr lang="en-US" altLang="zh-CN" dirty="0">
                <a:latin typeface="Calibri" panose="020F0502020204030204" pitchFamily="34" charset="0"/>
              </a:rPr>
              <a:t>‐Net: multi‐stage and deformable deep convolutional neural</a:t>
            </a:r>
          </a:p>
          <a:p>
            <a:r>
              <a:rPr lang="en-US" altLang="zh-CN" dirty="0">
                <a:latin typeface="Calibri" panose="020F0502020204030204" pitchFamily="34" charset="0"/>
              </a:rPr>
              <a:t>networks for object detection”, arXiv:1409.3505, 2014</a:t>
            </a:r>
            <a:endParaRPr lang="zh-CN" altLang="en-US" dirty="0"/>
          </a:p>
        </p:txBody>
      </p:sp>
    </p:spTree>
    <p:extLst>
      <p:ext uri="{BB962C8B-B14F-4D97-AF65-F5344CB8AC3E}">
        <p14:creationId xmlns:p14="http://schemas.microsoft.com/office/powerpoint/2010/main" val="129566344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ight Arrow 3"/>
          <p:cNvSpPr/>
          <p:nvPr/>
        </p:nvSpPr>
        <p:spPr>
          <a:xfrm>
            <a:off x="611560" y="1412776"/>
            <a:ext cx="7920880" cy="360040"/>
          </a:xfrm>
          <a:prstGeom prst="rightArrow">
            <a:avLst/>
          </a:prstGeom>
          <a:ln>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08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5" name="Straight Arrow Connector 4"/>
          <p:cNvCxnSpPr/>
          <p:nvPr/>
        </p:nvCxnSpPr>
        <p:spPr>
          <a:xfrm>
            <a:off x="755650" y="908050"/>
            <a:ext cx="0" cy="504825"/>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 name="TextBox 5"/>
          <p:cNvSpPr txBox="1">
            <a:spLocks noChangeArrowheads="1"/>
          </p:cNvSpPr>
          <p:nvPr/>
        </p:nvSpPr>
        <p:spPr bwMode="auto">
          <a:xfrm>
            <a:off x="107950" y="306388"/>
            <a:ext cx="1625600" cy="585787"/>
          </a:xfrm>
          <a:prstGeom prst="rect">
            <a:avLst/>
          </a:prstGeom>
          <a:noFill/>
          <a:ln w="9525">
            <a:noFill/>
            <a:miter lim="800000"/>
            <a:headEnd/>
            <a:tailEnd/>
          </a:ln>
        </p:spPr>
        <p:txBody>
          <a:bodyPr wrap="none">
            <a:spAutoFit/>
          </a:bodyPr>
          <a:lstStyle/>
          <a:p>
            <a:r>
              <a:rPr lang="en-US" sz="1600">
                <a:latin typeface="Calibri" pitchFamily="34" charset="0"/>
              </a:rPr>
              <a:t>Neural network</a:t>
            </a:r>
          </a:p>
          <a:p>
            <a:r>
              <a:rPr lang="en-US" sz="1600">
                <a:latin typeface="Calibri" pitchFamily="34" charset="0"/>
              </a:rPr>
              <a:t>Back propagation</a:t>
            </a:r>
          </a:p>
        </p:txBody>
      </p:sp>
      <p:sp>
        <p:nvSpPr>
          <p:cNvPr id="7" name="TextBox 6"/>
          <p:cNvSpPr txBox="1">
            <a:spLocks noChangeArrowheads="1"/>
          </p:cNvSpPr>
          <p:nvPr/>
        </p:nvSpPr>
        <p:spPr bwMode="auto">
          <a:xfrm>
            <a:off x="423863" y="1773238"/>
            <a:ext cx="652462" cy="368300"/>
          </a:xfrm>
          <a:prstGeom prst="rect">
            <a:avLst/>
          </a:prstGeom>
          <a:noFill/>
          <a:ln w="9525">
            <a:noFill/>
            <a:miter lim="800000"/>
            <a:headEnd/>
            <a:tailEnd/>
          </a:ln>
        </p:spPr>
        <p:txBody>
          <a:bodyPr wrap="none">
            <a:spAutoFit/>
          </a:bodyPr>
          <a:lstStyle/>
          <a:p>
            <a:r>
              <a:rPr lang="en-US">
                <a:latin typeface="Calibri" pitchFamily="34" charset="0"/>
              </a:rPr>
              <a:t>1986</a:t>
            </a:r>
          </a:p>
        </p:txBody>
      </p:sp>
      <p:cxnSp>
        <p:nvCxnSpPr>
          <p:cNvPr id="8" name="Straight Arrow Connector 7"/>
          <p:cNvCxnSpPr/>
          <p:nvPr/>
        </p:nvCxnSpPr>
        <p:spPr>
          <a:xfrm>
            <a:off x="4610100" y="900113"/>
            <a:ext cx="0" cy="503237"/>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9" name="TextBox 8"/>
          <p:cNvSpPr txBox="1">
            <a:spLocks noChangeArrowheads="1"/>
          </p:cNvSpPr>
          <p:nvPr/>
        </p:nvSpPr>
        <p:spPr bwMode="auto">
          <a:xfrm>
            <a:off x="4279900" y="1763713"/>
            <a:ext cx="652463" cy="369887"/>
          </a:xfrm>
          <a:prstGeom prst="rect">
            <a:avLst/>
          </a:prstGeom>
          <a:noFill/>
          <a:ln w="9525">
            <a:noFill/>
            <a:miter lim="800000"/>
            <a:headEnd/>
            <a:tailEnd/>
          </a:ln>
        </p:spPr>
        <p:txBody>
          <a:bodyPr wrap="none">
            <a:spAutoFit/>
          </a:bodyPr>
          <a:lstStyle/>
          <a:p>
            <a:r>
              <a:rPr lang="en-US">
                <a:latin typeface="Calibri" pitchFamily="34" charset="0"/>
              </a:rPr>
              <a:t>2006</a:t>
            </a:r>
          </a:p>
        </p:txBody>
      </p:sp>
      <p:sp>
        <p:nvSpPr>
          <p:cNvPr id="10" name="Rectangle 9"/>
          <p:cNvSpPr/>
          <p:nvPr/>
        </p:nvSpPr>
        <p:spPr>
          <a:xfrm>
            <a:off x="1331913" y="1516063"/>
            <a:ext cx="3240087" cy="14446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2" name="TextBox 11"/>
          <p:cNvSpPr txBox="1">
            <a:spLocks noChangeArrowheads="1"/>
          </p:cNvSpPr>
          <p:nvPr/>
        </p:nvSpPr>
        <p:spPr bwMode="auto">
          <a:xfrm>
            <a:off x="3844925" y="333375"/>
            <a:ext cx="1460500" cy="584200"/>
          </a:xfrm>
          <a:prstGeom prst="rect">
            <a:avLst/>
          </a:prstGeom>
          <a:noFill/>
          <a:ln w="9525">
            <a:noFill/>
            <a:miter lim="800000"/>
            <a:headEnd/>
            <a:tailEnd/>
          </a:ln>
        </p:spPr>
        <p:txBody>
          <a:bodyPr wrap="none">
            <a:spAutoFit/>
          </a:bodyPr>
          <a:lstStyle/>
          <a:p>
            <a:r>
              <a:rPr lang="en-US" sz="1600">
                <a:latin typeface="Calibri" pitchFamily="34" charset="0"/>
              </a:rPr>
              <a:t>Deep belief net</a:t>
            </a:r>
          </a:p>
          <a:p>
            <a:r>
              <a:rPr lang="en-US" sz="1600" i="1">
                <a:latin typeface="Calibri" pitchFamily="34" charset="0"/>
              </a:rPr>
              <a:t>Science</a:t>
            </a:r>
          </a:p>
        </p:txBody>
      </p:sp>
      <p:cxnSp>
        <p:nvCxnSpPr>
          <p:cNvPr id="13" name="Straight Arrow Connector 12"/>
          <p:cNvCxnSpPr/>
          <p:nvPr/>
        </p:nvCxnSpPr>
        <p:spPr>
          <a:xfrm>
            <a:off x="5580063" y="901700"/>
            <a:ext cx="0" cy="503238"/>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14" name="Picture 11"/>
          <p:cNvPicPr>
            <a:picLocks noChangeAspect="1" noChangeArrowheads="1"/>
          </p:cNvPicPr>
          <p:nvPr/>
        </p:nvPicPr>
        <p:blipFill>
          <a:blip r:embed="rId3" cstate="print"/>
          <a:srcRect/>
          <a:stretch>
            <a:fillRect/>
          </a:stretch>
        </p:blipFill>
        <p:spPr bwMode="auto">
          <a:xfrm>
            <a:off x="4811713" y="908050"/>
            <a:ext cx="623887" cy="381000"/>
          </a:xfrm>
          <a:prstGeom prst="rect">
            <a:avLst/>
          </a:prstGeom>
          <a:noFill/>
          <a:ln w="9525">
            <a:noFill/>
            <a:miter lim="800000"/>
            <a:headEnd/>
            <a:tailEnd/>
          </a:ln>
        </p:spPr>
      </p:pic>
      <p:sp>
        <p:nvSpPr>
          <p:cNvPr id="15" name="TextBox 14"/>
          <p:cNvSpPr txBox="1">
            <a:spLocks noChangeArrowheads="1"/>
          </p:cNvSpPr>
          <p:nvPr/>
        </p:nvSpPr>
        <p:spPr bwMode="auto">
          <a:xfrm>
            <a:off x="5203825" y="609600"/>
            <a:ext cx="785813" cy="338138"/>
          </a:xfrm>
          <a:prstGeom prst="rect">
            <a:avLst/>
          </a:prstGeom>
          <a:noFill/>
          <a:ln w="9525">
            <a:noFill/>
            <a:miter lim="800000"/>
            <a:headEnd/>
            <a:tailEnd/>
          </a:ln>
        </p:spPr>
        <p:txBody>
          <a:bodyPr wrap="none">
            <a:spAutoFit/>
          </a:bodyPr>
          <a:lstStyle/>
          <a:p>
            <a:r>
              <a:rPr lang="en-US" sz="1600">
                <a:latin typeface="Calibri" pitchFamily="34" charset="0"/>
              </a:rPr>
              <a:t>Speech</a:t>
            </a:r>
          </a:p>
        </p:txBody>
      </p:sp>
      <p:sp>
        <p:nvSpPr>
          <p:cNvPr id="16" name="TextBox 15"/>
          <p:cNvSpPr txBox="1">
            <a:spLocks noChangeArrowheads="1"/>
          </p:cNvSpPr>
          <p:nvPr/>
        </p:nvSpPr>
        <p:spPr bwMode="auto">
          <a:xfrm>
            <a:off x="5260975" y="1781175"/>
            <a:ext cx="652463" cy="369888"/>
          </a:xfrm>
          <a:prstGeom prst="rect">
            <a:avLst/>
          </a:prstGeom>
          <a:noFill/>
          <a:ln w="9525">
            <a:noFill/>
            <a:miter lim="800000"/>
            <a:headEnd/>
            <a:tailEnd/>
          </a:ln>
        </p:spPr>
        <p:txBody>
          <a:bodyPr wrap="none">
            <a:spAutoFit/>
          </a:bodyPr>
          <a:lstStyle/>
          <a:p>
            <a:r>
              <a:rPr lang="en-US">
                <a:latin typeface="Calibri" pitchFamily="34" charset="0"/>
              </a:rPr>
              <a:t>2011</a:t>
            </a:r>
          </a:p>
        </p:txBody>
      </p:sp>
      <p:cxnSp>
        <p:nvCxnSpPr>
          <p:cNvPr id="17" name="Straight Arrow Connector 16"/>
          <p:cNvCxnSpPr/>
          <p:nvPr/>
        </p:nvCxnSpPr>
        <p:spPr>
          <a:xfrm>
            <a:off x="6156325" y="636588"/>
            <a:ext cx="0" cy="760412"/>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18" name="Picture 4"/>
          <p:cNvPicPr>
            <a:picLocks noChangeAspect="1" noChangeArrowheads="1"/>
          </p:cNvPicPr>
          <p:nvPr/>
        </p:nvPicPr>
        <p:blipFill>
          <a:blip r:embed="rId4" cstate="print"/>
          <a:srcRect/>
          <a:stretch>
            <a:fillRect/>
          </a:stretch>
        </p:blipFill>
        <p:spPr bwMode="auto">
          <a:xfrm>
            <a:off x="5588000" y="280988"/>
            <a:ext cx="1062038" cy="381000"/>
          </a:xfrm>
          <a:prstGeom prst="rect">
            <a:avLst/>
          </a:prstGeom>
          <a:noFill/>
          <a:ln w="9525">
            <a:noFill/>
            <a:miter lim="800000"/>
            <a:headEnd/>
            <a:tailEnd/>
          </a:ln>
        </p:spPr>
      </p:pic>
      <p:pic>
        <p:nvPicPr>
          <p:cNvPr id="19" name="Picture 10" descr="The New York Times"/>
          <p:cNvPicPr>
            <a:picLocks noChangeAspect="1" noChangeArrowheads="1"/>
          </p:cNvPicPr>
          <p:nvPr/>
        </p:nvPicPr>
        <p:blipFill>
          <a:blip r:embed="rId5" cstate="print"/>
          <a:srcRect/>
          <a:stretch>
            <a:fillRect/>
          </a:stretch>
        </p:blipFill>
        <p:spPr bwMode="auto">
          <a:xfrm>
            <a:off x="5664200" y="-15875"/>
            <a:ext cx="2209800" cy="373063"/>
          </a:xfrm>
          <a:prstGeom prst="rect">
            <a:avLst/>
          </a:prstGeom>
          <a:noFill/>
          <a:ln w="9525">
            <a:noFill/>
            <a:miter lim="800000"/>
            <a:headEnd/>
            <a:tailEnd/>
          </a:ln>
        </p:spPr>
      </p:pic>
      <p:sp>
        <p:nvSpPr>
          <p:cNvPr id="20" name="TextBox 19"/>
          <p:cNvSpPr txBox="1">
            <a:spLocks noChangeArrowheads="1"/>
          </p:cNvSpPr>
          <p:nvPr/>
        </p:nvSpPr>
        <p:spPr bwMode="auto">
          <a:xfrm>
            <a:off x="5865813" y="1789113"/>
            <a:ext cx="652462" cy="369887"/>
          </a:xfrm>
          <a:prstGeom prst="rect">
            <a:avLst/>
          </a:prstGeom>
          <a:noFill/>
          <a:ln w="9525">
            <a:noFill/>
            <a:miter lim="800000"/>
            <a:headEnd/>
            <a:tailEnd/>
          </a:ln>
        </p:spPr>
        <p:txBody>
          <a:bodyPr wrap="none">
            <a:spAutoFit/>
          </a:bodyPr>
          <a:lstStyle/>
          <a:p>
            <a:r>
              <a:rPr lang="en-US">
                <a:latin typeface="Calibri" pitchFamily="34" charset="0"/>
              </a:rPr>
              <a:t>2012</a:t>
            </a:r>
          </a:p>
        </p:txBody>
      </p:sp>
      <p:pic>
        <p:nvPicPr>
          <p:cNvPr id="21" name="Picture 14" descr="http://www.image-net.org/splash/logo.jpg"/>
          <p:cNvPicPr>
            <a:picLocks noChangeAspect="1" noChangeArrowheads="1"/>
          </p:cNvPicPr>
          <p:nvPr/>
        </p:nvPicPr>
        <p:blipFill>
          <a:blip r:embed="rId6" cstate="print"/>
          <a:srcRect/>
          <a:stretch>
            <a:fillRect/>
          </a:stretch>
        </p:blipFill>
        <p:spPr bwMode="auto">
          <a:xfrm>
            <a:off x="6300788" y="765175"/>
            <a:ext cx="1295400" cy="177800"/>
          </a:xfrm>
          <a:prstGeom prst="rect">
            <a:avLst/>
          </a:prstGeom>
          <a:noFill/>
          <a:ln w="9525">
            <a:noFill/>
            <a:miter lim="800000"/>
            <a:headEnd/>
            <a:tailEnd/>
          </a:ln>
        </p:spPr>
      </p:pic>
      <p:sp>
        <p:nvSpPr>
          <p:cNvPr id="23" name="Content Placeholder 2"/>
          <p:cNvSpPr>
            <a:spLocks noGrp="1"/>
          </p:cNvSpPr>
          <p:nvPr>
            <p:ph idx="1"/>
          </p:nvPr>
        </p:nvSpPr>
        <p:spPr>
          <a:xfrm>
            <a:off x="457200" y="2362200"/>
            <a:ext cx="8229600" cy="4019550"/>
          </a:xfrm>
        </p:spPr>
        <p:txBody>
          <a:bodyPr rtlCol="0">
            <a:normAutofit/>
          </a:bodyPr>
          <a:lstStyle/>
          <a:p>
            <a:pPr eaLnBrk="1" fontAlgn="auto" hangingPunct="1">
              <a:spcAft>
                <a:spcPts val="0"/>
              </a:spcAft>
              <a:buFont typeface="Arial" pitchFamily="34" charset="0"/>
              <a:buChar char="•"/>
              <a:defRPr/>
            </a:pPr>
            <a:r>
              <a:rPr lang="en-US" dirty="0"/>
              <a:t>Google and </a:t>
            </a:r>
            <a:r>
              <a:rPr lang="en-US" dirty="0" err="1"/>
              <a:t>Baidu</a:t>
            </a:r>
            <a:r>
              <a:rPr lang="en-US" dirty="0"/>
              <a:t> announced their deep learning based visual search engines (2013)</a:t>
            </a:r>
          </a:p>
          <a:p>
            <a:pPr lvl="1" eaLnBrk="1" fontAlgn="auto" hangingPunct="1">
              <a:spcAft>
                <a:spcPts val="0"/>
              </a:spcAft>
              <a:buFont typeface="Arial" pitchFamily="34" charset="0"/>
              <a:buChar char="–"/>
              <a:defRPr/>
            </a:pPr>
            <a:r>
              <a:rPr lang="en-US" dirty="0">
                <a:hlinkClick r:id="rId7"/>
              </a:rPr>
              <a:t>Google </a:t>
            </a:r>
            <a:r>
              <a:rPr lang="en-US" dirty="0"/>
              <a:t> </a:t>
            </a:r>
          </a:p>
          <a:p>
            <a:pPr lvl="2" eaLnBrk="1" fontAlgn="auto" hangingPunct="1">
              <a:spcAft>
                <a:spcPts val="0"/>
              </a:spcAft>
              <a:buFont typeface="Arial" pitchFamily="34" charset="0"/>
              <a:buChar char="•"/>
              <a:defRPr/>
            </a:pPr>
            <a:r>
              <a:rPr lang="en-US" sz="2200" dirty="0"/>
              <a:t>“on our test set we saw </a:t>
            </a:r>
            <a:r>
              <a:rPr lang="en-US" sz="2200" b="1" dirty="0">
                <a:solidFill>
                  <a:srgbClr val="FF0000"/>
                </a:solidFill>
              </a:rPr>
              <a:t>double the average precision </a:t>
            </a:r>
            <a:r>
              <a:rPr lang="en-US" sz="2200" dirty="0"/>
              <a:t>when compared to other approaches we had tried. We acquired the rights to the technology and went full speed ahead adapting it to run at large scale on Google’s computers. We took cutting edge research straight out of an academic research lab and launched it, in just a little over six months.”</a:t>
            </a:r>
            <a:endParaRPr lang="en-US" sz="2200" dirty="0">
              <a:hlinkClick r:id="rId7"/>
            </a:endParaRPr>
          </a:p>
          <a:p>
            <a:pPr lvl="1" eaLnBrk="1" fontAlgn="auto" hangingPunct="1">
              <a:spcAft>
                <a:spcPts val="0"/>
              </a:spcAft>
              <a:buFont typeface="Arial" pitchFamily="34" charset="0"/>
              <a:buChar char="–"/>
              <a:defRPr/>
            </a:pPr>
            <a:r>
              <a:rPr lang="en-US" dirty="0" err="1">
                <a:hlinkClick r:id="rId8"/>
              </a:rPr>
              <a:t>Baidu</a:t>
            </a:r>
            <a:endParaRPr lang="en-US" dirty="0">
              <a:hlinkClick r:id="rId8"/>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ight Arrow 3"/>
          <p:cNvSpPr/>
          <p:nvPr/>
        </p:nvSpPr>
        <p:spPr>
          <a:xfrm>
            <a:off x="611560" y="1412776"/>
            <a:ext cx="8424936" cy="360040"/>
          </a:xfrm>
          <a:prstGeom prst="rightArrow">
            <a:avLst/>
          </a:prstGeom>
          <a:ln>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08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5" name="Straight Arrow Connector 4"/>
          <p:cNvCxnSpPr/>
          <p:nvPr/>
        </p:nvCxnSpPr>
        <p:spPr>
          <a:xfrm>
            <a:off x="755650" y="908050"/>
            <a:ext cx="0" cy="504825"/>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 name="TextBox 5"/>
          <p:cNvSpPr txBox="1">
            <a:spLocks noChangeArrowheads="1"/>
          </p:cNvSpPr>
          <p:nvPr/>
        </p:nvSpPr>
        <p:spPr bwMode="auto">
          <a:xfrm>
            <a:off x="107950" y="306388"/>
            <a:ext cx="1625600" cy="585787"/>
          </a:xfrm>
          <a:prstGeom prst="rect">
            <a:avLst/>
          </a:prstGeom>
          <a:noFill/>
          <a:ln w="9525">
            <a:noFill/>
            <a:miter lim="800000"/>
            <a:headEnd/>
            <a:tailEnd/>
          </a:ln>
        </p:spPr>
        <p:txBody>
          <a:bodyPr wrap="none">
            <a:spAutoFit/>
          </a:bodyPr>
          <a:lstStyle/>
          <a:p>
            <a:r>
              <a:rPr lang="en-US" sz="1600">
                <a:latin typeface="Calibri" pitchFamily="34" charset="0"/>
              </a:rPr>
              <a:t>Neural network</a:t>
            </a:r>
          </a:p>
          <a:p>
            <a:r>
              <a:rPr lang="en-US" sz="1600">
                <a:latin typeface="Calibri" pitchFamily="34" charset="0"/>
              </a:rPr>
              <a:t>Back propagation</a:t>
            </a:r>
          </a:p>
        </p:txBody>
      </p:sp>
      <p:sp>
        <p:nvSpPr>
          <p:cNvPr id="7" name="TextBox 6"/>
          <p:cNvSpPr txBox="1">
            <a:spLocks noChangeArrowheads="1"/>
          </p:cNvSpPr>
          <p:nvPr/>
        </p:nvSpPr>
        <p:spPr bwMode="auto">
          <a:xfrm>
            <a:off x="423863" y="1773238"/>
            <a:ext cx="652462" cy="368300"/>
          </a:xfrm>
          <a:prstGeom prst="rect">
            <a:avLst/>
          </a:prstGeom>
          <a:noFill/>
          <a:ln w="9525">
            <a:noFill/>
            <a:miter lim="800000"/>
            <a:headEnd/>
            <a:tailEnd/>
          </a:ln>
        </p:spPr>
        <p:txBody>
          <a:bodyPr wrap="none">
            <a:spAutoFit/>
          </a:bodyPr>
          <a:lstStyle/>
          <a:p>
            <a:r>
              <a:rPr lang="en-US">
                <a:latin typeface="Calibri" pitchFamily="34" charset="0"/>
              </a:rPr>
              <a:t>1986</a:t>
            </a:r>
          </a:p>
        </p:txBody>
      </p:sp>
      <p:cxnSp>
        <p:nvCxnSpPr>
          <p:cNvPr id="8" name="Straight Arrow Connector 7"/>
          <p:cNvCxnSpPr/>
          <p:nvPr/>
        </p:nvCxnSpPr>
        <p:spPr>
          <a:xfrm>
            <a:off x="4610100" y="900113"/>
            <a:ext cx="0" cy="503237"/>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9" name="TextBox 8"/>
          <p:cNvSpPr txBox="1">
            <a:spLocks noChangeArrowheads="1"/>
          </p:cNvSpPr>
          <p:nvPr/>
        </p:nvSpPr>
        <p:spPr bwMode="auto">
          <a:xfrm>
            <a:off x="4279900" y="1763713"/>
            <a:ext cx="652463" cy="369887"/>
          </a:xfrm>
          <a:prstGeom prst="rect">
            <a:avLst/>
          </a:prstGeom>
          <a:noFill/>
          <a:ln w="9525">
            <a:noFill/>
            <a:miter lim="800000"/>
            <a:headEnd/>
            <a:tailEnd/>
          </a:ln>
        </p:spPr>
        <p:txBody>
          <a:bodyPr wrap="none">
            <a:spAutoFit/>
          </a:bodyPr>
          <a:lstStyle/>
          <a:p>
            <a:r>
              <a:rPr lang="en-US">
                <a:latin typeface="Calibri" pitchFamily="34" charset="0"/>
              </a:rPr>
              <a:t>2006</a:t>
            </a:r>
          </a:p>
        </p:txBody>
      </p:sp>
      <p:sp>
        <p:nvSpPr>
          <p:cNvPr id="10" name="Rectangle 9"/>
          <p:cNvSpPr/>
          <p:nvPr/>
        </p:nvSpPr>
        <p:spPr>
          <a:xfrm>
            <a:off x="1331913" y="1516063"/>
            <a:ext cx="3240087" cy="14446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2" name="TextBox 11"/>
          <p:cNvSpPr txBox="1">
            <a:spLocks noChangeArrowheads="1"/>
          </p:cNvSpPr>
          <p:nvPr/>
        </p:nvSpPr>
        <p:spPr bwMode="auto">
          <a:xfrm>
            <a:off x="3844925" y="333375"/>
            <a:ext cx="1460500" cy="584200"/>
          </a:xfrm>
          <a:prstGeom prst="rect">
            <a:avLst/>
          </a:prstGeom>
          <a:noFill/>
          <a:ln w="9525">
            <a:noFill/>
            <a:miter lim="800000"/>
            <a:headEnd/>
            <a:tailEnd/>
          </a:ln>
        </p:spPr>
        <p:txBody>
          <a:bodyPr wrap="none">
            <a:spAutoFit/>
          </a:bodyPr>
          <a:lstStyle/>
          <a:p>
            <a:r>
              <a:rPr lang="en-US" sz="1600">
                <a:latin typeface="Calibri" pitchFamily="34" charset="0"/>
              </a:rPr>
              <a:t>Deep belief net</a:t>
            </a:r>
          </a:p>
          <a:p>
            <a:r>
              <a:rPr lang="en-US" sz="1600" i="1">
                <a:latin typeface="Calibri" pitchFamily="34" charset="0"/>
              </a:rPr>
              <a:t>Science</a:t>
            </a:r>
          </a:p>
        </p:txBody>
      </p:sp>
      <p:cxnSp>
        <p:nvCxnSpPr>
          <p:cNvPr id="13" name="Straight Arrow Connector 12"/>
          <p:cNvCxnSpPr/>
          <p:nvPr/>
        </p:nvCxnSpPr>
        <p:spPr>
          <a:xfrm>
            <a:off x="5580063" y="901700"/>
            <a:ext cx="0" cy="503238"/>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14" name="Picture 11"/>
          <p:cNvPicPr>
            <a:picLocks noChangeAspect="1" noChangeArrowheads="1"/>
          </p:cNvPicPr>
          <p:nvPr/>
        </p:nvPicPr>
        <p:blipFill>
          <a:blip r:embed="rId3" cstate="print"/>
          <a:srcRect/>
          <a:stretch>
            <a:fillRect/>
          </a:stretch>
        </p:blipFill>
        <p:spPr bwMode="auto">
          <a:xfrm>
            <a:off x="4811713" y="908050"/>
            <a:ext cx="623887" cy="381000"/>
          </a:xfrm>
          <a:prstGeom prst="rect">
            <a:avLst/>
          </a:prstGeom>
          <a:noFill/>
          <a:ln w="9525">
            <a:noFill/>
            <a:miter lim="800000"/>
            <a:headEnd/>
            <a:tailEnd/>
          </a:ln>
        </p:spPr>
      </p:pic>
      <p:sp>
        <p:nvSpPr>
          <p:cNvPr id="15" name="TextBox 14"/>
          <p:cNvSpPr txBox="1">
            <a:spLocks noChangeArrowheads="1"/>
          </p:cNvSpPr>
          <p:nvPr/>
        </p:nvSpPr>
        <p:spPr bwMode="auto">
          <a:xfrm>
            <a:off x="5203825" y="609600"/>
            <a:ext cx="785813" cy="338138"/>
          </a:xfrm>
          <a:prstGeom prst="rect">
            <a:avLst/>
          </a:prstGeom>
          <a:noFill/>
          <a:ln w="9525">
            <a:noFill/>
            <a:miter lim="800000"/>
            <a:headEnd/>
            <a:tailEnd/>
          </a:ln>
        </p:spPr>
        <p:txBody>
          <a:bodyPr wrap="none">
            <a:spAutoFit/>
          </a:bodyPr>
          <a:lstStyle/>
          <a:p>
            <a:r>
              <a:rPr lang="en-US" sz="1600" dirty="0">
                <a:latin typeface="Calibri" pitchFamily="34" charset="0"/>
              </a:rPr>
              <a:t>Speech</a:t>
            </a:r>
          </a:p>
        </p:txBody>
      </p:sp>
      <p:sp>
        <p:nvSpPr>
          <p:cNvPr id="16" name="TextBox 15"/>
          <p:cNvSpPr txBox="1">
            <a:spLocks noChangeArrowheads="1"/>
          </p:cNvSpPr>
          <p:nvPr/>
        </p:nvSpPr>
        <p:spPr bwMode="auto">
          <a:xfrm>
            <a:off x="5260975" y="1781175"/>
            <a:ext cx="652463" cy="369888"/>
          </a:xfrm>
          <a:prstGeom prst="rect">
            <a:avLst/>
          </a:prstGeom>
          <a:noFill/>
          <a:ln w="9525">
            <a:noFill/>
            <a:miter lim="800000"/>
            <a:headEnd/>
            <a:tailEnd/>
          </a:ln>
        </p:spPr>
        <p:txBody>
          <a:bodyPr wrap="none">
            <a:spAutoFit/>
          </a:bodyPr>
          <a:lstStyle/>
          <a:p>
            <a:r>
              <a:rPr lang="en-US">
                <a:latin typeface="Calibri" pitchFamily="34" charset="0"/>
              </a:rPr>
              <a:t>2011</a:t>
            </a:r>
          </a:p>
        </p:txBody>
      </p:sp>
      <p:cxnSp>
        <p:nvCxnSpPr>
          <p:cNvPr id="17" name="Straight Arrow Connector 16"/>
          <p:cNvCxnSpPr/>
          <p:nvPr/>
        </p:nvCxnSpPr>
        <p:spPr>
          <a:xfrm>
            <a:off x="6156325" y="636588"/>
            <a:ext cx="0" cy="760412"/>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18" name="Picture 4"/>
          <p:cNvPicPr>
            <a:picLocks noChangeAspect="1" noChangeArrowheads="1"/>
          </p:cNvPicPr>
          <p:nvPr/>
        </p:nvPicPr>
        <p:blipFill>
          <a:blip r:embed="rId4" cstate="print"/>
          <a:srcRect/>
          <a:stretch>
            <a:fillRect/>
          </a:stretch>
        </p:blipFill>
        <p:spPr bwMode="auto">
          <a:xfrm>
            <a:off x="5588000" y="280988"/>
            <a:ext cx="1062038" cy="381000"/>
          </a:xfrm>
          <a:prstGeom prst="rect">
            <a:avLst/>
          </a:prstGeom>
          <a:noFill/>
          <a:ln w="9525">
            <a:noFill/>
            <a:miter lim="800000"/>
            <a:headEnd/>
            <a:tailEnd/>
          </a:ln>
        </p:spPr>
      </p:pic>
      <p:pic>
        <p:nvPicPr>
          <p:cNvPr id="19" name="Picture 10" descr="The New York Times"/>
          <p:cNvPicPr>
            <a:picLocks noChangeAspect="1" noChangeArrowheads="1"/>
          </p:cNvPicPr>
          <p:nvPr/>
        </p:nvPicPr>
        <p:blipFill>
          <a:blip r:embed="rId5" cstate="print"/>
          <a:srcRect/>
          <a:stretch>
            <a:fillRect/>
          </a:stretch>
        </p:blipFill>
        <p:spPr bwMode="auto">
          <a:xfrm>
            <a:off x="5664200" y="-15875"/>
            <a:ext cx="2209800" cy="373063"/>
          </a:xfrm>
          <a:prstGeom prst="rect">
            <a:avLst/>
          </a:prstGeom>
          <a:noFill/>
          <a:ln w="9525">
            <a:noFill/>
            <a:miter lim="800000"/>
            <a:headEnd/>
            <a:tailEnd/>
          </a:ln>
        </p:spPr>
      </p:pic>
      <p:sp>
        <p:nvSpPr>
          <p:cNvPr id="20" name="TextBox 19"/>
          <p:cNvSpPr txBox="1">
            <a:spLocks noChangeArrowheads="1"/>
          </p:cNvSpPr>
          <p:nvPr/>
        </p:nvSpPr>
        <p:spPr bwMode="auto">
          <a:xfrm>
            <a:off x="5865813" y="1789113"/>
            <a:ext cx="652462" cy="369887"/>
          </a:xfrm>
          <a:prstGeom prst="rect">
            <a:avLst/>
          </a:prstGeom>
          <a:noFill/>
          <a:ln w="9525">
            <a:noFill/>
            <a:miter lim="800000"/>
            <a:headEnd/>
            <a:tailEnd/>
          </a:ln>
        </p:spPr>
        <p:txBody>
          <a:bodyPr wrap="none">
            <a:spAutoFit/>
          </a:bodyPr>
          <a:lstStyle/>
          <a:p>
            <a:r>
              <a:rPr lang="en-US" dirty="0">
                <a:latin typeface="Calibri" pitchFamily="34" charset="0"/>
              </a:rPr>
              <a:t>2012</a:t>
            </a:r>
          </a:p>
        </p:txBody>
      </p:sp>
      <p:pic>
        <p:nvPicPr>
          <p:cNvPr id="21" name="Picture 14" descr="http://www.image-net.org/splash/logo.jpg"/>
          <p:cNvPicPr>
            <a:picLocks noChangeAspect="1" noChangeArrowheads="1"/>
          </p:cNvPicPr>
          <p:nvPr/>
        </p:nvPicPr>
        <p:blipFill>
          <a:blip r:embed="rId6" cstate="print"/>
          <a:srcRect/>
          <a:stretch>
            <a:fillRect/>
          </a:stretch>
        </p:blipFill>
        <p:spPr bwMode="auto">
          <a:xfrm>
            <a:off x="6300788" y="765175"/>
            <a:ext cx="1295400" cy="177800"/>
          </a:xfrm>
          <a:prstGeom prst="rect">
            <a:avLst/>
          </a:prstGeom>
          <a:noFill/>
          <a:ln w="9525">
            <a:noFill/>
            <a:miter lim="800000"/>
            <a:headEnd/>
            <a:tailEnd/>
          </a:ln>
        </p:spPr>
      </p:pic>
      <p:cxnSp>
        <p:nvCxnSpPr>
          <p:cNvPr id="24" name="Straight Arrow Connector 23"/>
          <p:cNvCxnSpPr/>
          <p:nvPr/>
        </p:nvCxnSpPr>
        <p:spPr>
          <a:xfrm>
            <a:off x="8244408" y="884640"/>
            <a:ext cx="0" cy="503238"/>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5" name="TextBox 24"/>
          <p:cNvSpPr txBox="1">
            <a:spLocks noChangeArrowheads="1"/>
          </p:cNvSpPr>
          <p:nvPr/>
        </p:nvSpPr>
        <p:spPr bwMode="auto">
          <a:xfrm>
            <a:off x="7596336" y="570166"/>
            <a:ext cx="1562848" cy="338554"/>
          </a:xfrm>
          <a:prstGeom prst="rect">
            <a:avLst/>
          </a:prstGeom>
          <a:noFill/>
          <a:ln w="9525">
            <a:noFill/>
            <a:miter lim="800000"/>
            <a:headEnd/>
            <a:tailEnd/>
          </a:ln>
        </p:spPr>
        <p:txBody>
          <a:bodyPr wrap="none">
            <a:spAutoFit/>
          </a:bodyPr>
          <a:lstStyle/>
          <a:p>
            <a:r>
              <a:rPr lang="en-US" sz="1600" dirty="0">
                <a:latin typeface="Calibri" pitchFamily="34" charset="0"/>
              </a:rPr>
              <a:t>Face recognition</a:t>
            </a:r>
          </a:p>
        </p:txBody>
      </p:sp>
      <p:sp>
        <p:nvSpPr>
          <p:cNvPr id="26" name="TextBox 25"/>
          <p:cNvSpPr txBox="1">
            <a:spLocks noChangeArrowheads="1"/>
          </p:cNvSpPr>
          <p:nvPr/>
        </p:nvSpPr>
        <p:spPr bwMode="auto">
          <a:xfrm>
            <a:off x="7932288" y="1796780"/>
            <a:ext cx="652643" cy="369332"/>
          </a:xfrm>
          <a:prstGeom prst="rect">
            <a:avLst/>
          </a:prstGeom>
          <a:noFill/>
          <a:ln w="9525">
            <a:noFill/>
            <a:miter lim="800000"/>
            <a:headEnd/>
            <a:tailEnd/>
          </a:ln>
        </p:spPr>
        <p:txBody>
          <a:bodyPr wrap="none">
            <a:spAutoFit/>
          </a:bodyPr>
          <a:lstStyle/>
          <a:p>
            <a:r>
              <a:rPr lang="en-US" dirty="0">
                <a:latin typeface="Calibri" pitchFamily="34" charset="0"/>
              </a:rPr>
              <a:t>2014</a:t>
            </a:r>
          </a:p>
        </p:txBody>
      </p:sp>
      <p:sp>
        <p:nvSpPr>
          <p:cNvPr id="39" name="Content Placeholder 2"/>
          <p:cNvSpPr>
            <a:spLocks noGrp="1"/>
          </p:cNvSpPr>
          <p:nvPr>
            <p:ph idx="1"/>
          </p:nvPr>
        </p:nvSpPr>
        <p:spPr>
          <a:xfrm>
            <a:off x="457200" y="2287413"/>
            <a:ext cx="8435280" cy="4525963"/>
          </a:xfrm>
        </p:spPr>
        <p:txBody>
          <a:bodyPr/>
          <a:lstStyle/>
          <a:p>
            <a:r>
              <a:rPr lang="en-US" dirty="0"/>
              <a:t>Deep learning achieves 99.47% face verification accuracy on Labeled Faces in the Wild (LFW), higher than human performance</a:t>
            </a:r>
          </a:p>
        </p:txBody>
      </p:sp>
      <p:sp>
        <p:nvSpPr>
          <p:cNvPr id="40" name="TextBox 39"/>
          <p:cNvSpPr txBox="1"/>
          <p:nvPr/>
        </p:nvSpPr>
        <p:spPr>
          <a:xfrm>
            <a:off x="827584" y="3873242"/>
            <a:ext cx="7776864" cy="707886"/>
          </a:xfrm>
          <a:prstGeom prst="rect">
            <a:avLst/>
          </a:prstGeom>
          <a:noFill/>
        </p:spPr>
        <p:txBody>
          <a:bodyPr wrap="square" rtlCol="0">
            <a:spAutoFit/>
          </a:bodyPr>
          <a:lstStyle/>
          <a:p>
            <a:r>
              <a:rPr lang="en-US" sz="2000" dirty="0"/>
              <a:t>Y. Sun, X. Wang, and X. Tang. Deep Learning Face Representation by Joint Identification-Verification. NIPS, 2014.</a:t>
            </a:r>
          </a:p>
        </p:txBody>
      </p:sp>
      <p:sp>
        <p:nvSpPr>
          <p:cNvPr id="27" name="TextBox 26"/>
          <p:cNvSpPr txBox="1"/>
          <p:nvPr/>
        </p:nvSpPr>
        <p:spPr>
          <a:xfrm>
            <a:off x="827584" y="4593322"/>
            <a:ext cx="7776864" cy="707886"/>
          </a:xfrm>
          <a:prstGeom prst="rect">
            <a:avLst/>
          </a:prstGeom>
          <a:noFill/>
        </p:spPr>
        <p:txBody>
          <a:bodyPr wrap="square" rtlCol="0">
            <a:spAutoFit/>
          </a:bodyPr>
          <a:lstStyle/>
          <a:p>
            <a:r>
              <a:rPr lang="en-US" sz="2000" dirty="0"/>
              <a:t>Y. Sun, X. Wang, and X. Tang. Deeply learned face representations are sparse, selective, and robust. arXiv:1412.1265, 2014.</a:t>
            </a:r>
          </a:p>
        </p:txBody>
      </p:sp>
    </p:spTree>
    <p:extLst>
      <p:ext uri="{BB962C8B-B14F-4D97-AF65-F5344CB8AC3E}">
        <p14:creationId xmlns:p14="http://schemas.microsoft.com/office/powerpoint/2010/main" val="226128477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457CCB-BB1A-41B8-AFBE-EF6A45DFA6DF}"/>
              </a:ext>
            </a:extLst>
          </p:cNvPr>
          <p:cNvSpPr>
            <a:spLocks noGrp="1"/>
          </p:cNvSpPr>
          <p:nvPr>
            <p:ph type="title"/>
          </p:nvPr>
        </p:nvSpPr>
        <p:spPr/>
        <p:txBody>
          <a:bodyPr/>
          <a:lstStyle/>
          <a:p>
            <a:pPr>
              <a:buClr>
                <a:schemeClr val="tx2"/>
              </a:buClr>
            </a:pPr>
            <a:r>
              <a:rPr lang="en-US" altLang="zh-CN" dirty="0"/>
              <a:t>Common learning tasks</a:t>
            </a:r>
            <a:endParaRPr lang="en-US" altLang="zh-CN" dirty="0">
              <a:solidFill>
                <a:srgbClr val="FF0000"/>
              </a:solidFill>
            </a:endParaRPr>
          </a:p>
        </p:txBody>
      </p:sp>
      <p:sp>
        <p:nvSpPr>
          <p:cNvPr id="3" name="内容占位符 2">
            <a:extLst>
              <a:ext uri="{FF2B5EF4-FFF2-40B4-BE49-F238E27FC236}">
                <a16:creationId xmlns:a16="http://schemas.microsoft.com/office/drawing/2014/main" id="{446E0519-9E5B-4B67-A66F-50199979D057}"/>
              </a:ext>
            </a:extLst>
          </p:cNvPr>
          <p:cNvSpPr txBox="1">
            <a:spLocks/>
          </p:cNvSpPr>
          <p:nvPr/>
        </p:nvSpPr>
        <p:spPr>
          <a:xfrm>
            <a:off x="357158" y="1013254"/>
            <a:ext cx="8786842" cy="5487579"/>
          </a:xfrm>
          <a:prstGeom prst="rect">
            <a:avLst/>
          </a:prstGeom>
        </p:spPr>
        <p:txBody>
          <a:bodyPr/>
          <a:lstStyle>
            <a:lvl1pPr marL="342900" indent="-342900" algn="l" rtl="0" eaLnBrk="1" fontAlgn="base" hangingPunct="1">
              <a:spcBef>
                <a:spcPct val="20000"/>
              </a:spcBef>
              <a:spcAft>
                <a:spcPct val="0"/>
              </a:spcAft>
              <a:buClr>
                <a:schemeClr val="bg2"/>
              </a:buClr>
              <a:buSzPct val="70000"/>
              <a:buFont typeface="Wingdings" panose="05000000000000000000" pitchFamily="2" charset="2"/>
              <a:buChar char="l"/>
              <a:defRPr kumimoji="1" sz="2400">
                <a:solidFill>
                  <a:schemeClr val="tx1"/>
                </a:solidFill>
                <a:latin typeface="+mn-lt"/>
                <a:ea typeface="+mn-ea"/>
                <a:cs typeface="宋体" charset="0"/>
              </a:defRPr>
            </a:lvl1pPr>
            <a:lvl2pPr marL="742950" indent="-285750" algn="l" rtl="0" eaLnBrk="1" fontAlgn="base" hangingPunct="1">
              <a:spcBef>
                <a:spcPct val="20000"/>
              </a:spcBef>
              <a:spcAft>
                <a:spcPct val="0"/>
              </a:spcAft>
              <a:buClr>
                <a:schemeClr val="accent1"/>
              </a:buClr>
              <a:buSzPct val="150000"/>
              <a:buChar char="•"/>
              <a:defRPr kumimoji="1" sz="2000">
                <a:solidFill>
                  <a:schemeClr val="tx1"/>
                </a:solidFill>
                <a:latin typeface="+mn-lt"/>
                <a:ea typeface="+mn-ea"/>
              </a:defRPr>
            </a:lvl2pPr>
            <a:lvl3pPr marL="1143000" indent="-228600" algn="l" rtl="0" eaLnBrk="1" fontAlgn="base" hangingPunct="1">
              <a:spcBef>
                <a:spcPct val="20000"/>
              </a:spcBef>
              <a:spcAft>
                <a:spcPct val="0"/>
              </a:spcAft>
              <a:buClr>
                <a:schemeClr val="tx1"/>
              </a:buClr>
              <a:buSzPct val="150000"/>
              <a:buChar char="•"/>
              <a:defRPr kumimoji="1">
                <a:solidFill>
                  <a:schemeClr val="tx1"/>
                </a:solidFill>
                <a:latin typeface="+mn-lt"/>
                <a:ea typeface="+mn-ea"/>
              </a:defRPr>
            </a:lvl3pPr>
            <a:lvl4pPr marL="1600200" indent="-228600" algn="l" rtl="0" eaLnBrk="1" fontAlgn="base" hangingPunct="1">
              <a:spcBef>
                <a:spcPct val="20000"/>
              </a:spcBef>
              <a:spcAft>
                <a:spcPct val="0"/>
              </a:spcAft>
              <a:buClr>
                <a:schemeClr val="tx2"/>
              </a:buClr>
              <a:buSzPct val="150000"/>
              <a:buChar char="•"/>
              <a:defRPr kumimoji="1" sz="1600">
                <a:solidFill>
                  <a:schemeClr val="tx1"/>
                </a:solidFill>
                <a:latin typeface="+mn-lt"/>
                <a:ea typeface="+mn-ea"/>
              </a:defRPr>
            </a:lvl4pPr>
            <a:lvl5pPr marL="2057400" indent="-228600" algn="l" rtl="0" eaLnBrk="1" fontAlgn="base" hangingPunct="1">
              <a:spcBef>
                <a:spcPct val="20000"/>
              </a:spcBef>
              <a:spcAft>
                <a:spcPct val="0"/>
              </a:spcAft>
              <a:buClr>
                <a:schemeClr val="folHlink"/>
              </a:buClr>
              <a:buSzPct val="150000"/>
              <a:buChar char="•"/>
              <a:defRPr kumimoji="1" sz="1600">
                <a:solidFill>
                  <a:schemeClr val="tx1"/>
                </a:solidFill>
                <a:latin typeface="+mn-lt"/>
                <a:ea typeface="+mn-ea"/>
              </a:defRPr>
            </a:lvl5pPr>
            <a:lvl6pPr marL="2514600" indent="-228600" algn="l" rtl="0" eaLnBrk="1" fontAlgn="base" hangingPunct="1">
              <a:spcBef>
                <a:spcPct val="20000"/>
              </a:spcBef>
              <a:spcAft>
                <a:spcPct val="0"/>
              </a:spcAft>
              <a:buClr>
                <a:schemeClr val="folHlink"/>
              </a:buClr>
              <a:buSzPct val="150000"/>
              <a:buChar char="•"/>
              <a:defRPr sz="2000">
                <a:solidFill>
                  <a:schemeClr val="tx1"/>
                </a:solidFill>
                <a:latin typeface="+mn-lt"/>
                <a:ea typeface="+mn-ea"/>
              </a:defRPr>
            </a:lvl6pPr>
            <a:lvl7pPr marL="2971800" indent="-228600" algn="l" rtl="0" eaLnBrk="1" fontAlgn="base" hangingPunct="1">
              <a:spcBef>
                <a:spcPct val="20000"/>
              </a:spcBef>
              <a:spcAft>
                <a:spcPct val="0"/>
              </a:spcAft>
              <a:buClr>
                <a:schemeClr val="folHlink"/>
              </a:buClr>
              <a:buSzPct val="150000"/>
              <a:buChar char="•"/>
              <a:defRPr sz="2000">
                <a:solidFill>
                  <a:schemeClr val="tx1"/>
                </a:solidFill>
                <a:latin typeface="+mn-lt"/>
                <a:ea typeface="+mn-ea"/>
              </a:defRPr>
            </a:lvl7pPr>
            <a:lvl8pPr marL="3429000" indent="-228600" algn="l" rtl="0" eaLnBrk="1" fontAlgn="base" hangingPunct="1">
              <a:spcBef>
                <a:spcPct val="20000"/>
              </a:spcBef>
              <a:spcAft>
                <a:spcPct val="0"/>
              </a:spcAft>
              <a:buClr>
                <a:schemeClr val="folHlink"/>
              </a:buClr>
              <a:buSzPct val="150000"/>
              <a:buChar char="•"/>
              <a:defRPr sz="2000">
                <a:solidFill>
                  <a:schemeClr val="tx1"/>
                </a:solidFill>
                <a:latin typeface="+mn-lt"/>
                <a:ea typeface="+mn-ea"/>
              </a:defRPr>
            </a:lvl8pPr>
            <a:lvl9pPr marL="3886200" indent="-228600" algn="l" rtl="0" eaLnBrk="1" fontAlgn="base" hangingPunct="1">
              <a:spcBef>
                <a:spcPct val="20000"/>
              </a:spcBef>
              <a:spcAft>
                <a:spcPct val="0"/>
              </a:spcAft>
              <a:buClr>
                <a:schemeClr val="folHlink"/>
              </a:buClr>
              <a:buSzPct val="150000"/>
              <a:buChar char="•"/>
              <a:defRPr sz="2000">
                <a:solidFill>
                  <a:schemeClr val="tx1"/>
                </a:solidFill>
                <a:latin typeface="+mn-lt"/>
                <a:ea typeface="+mn-ea"/>
              </a:defRPr>
            </a:lvl9pPr>
          </a:lstStyle>
          <a:p>
            <a:pPr>
              <a:buClr>
                <a:schemeClr val="tx2"/>
              </a:buClr>
            </a:pPr>
            <a:r>
              <a:rPr lang="en-US" altLang="zh-CN" b="1" dirty="0"/>
              <a:t>Reinforcement learning: </a:t>
            </a:r>
            <a:r>
              <a:rPr lang="en-US" altLang="zh-CN" dirty="0"/>
              <a:t>determine what to do based on a series of rewards or punishments.</a:t>
            </a:r>
          </a:p>
          <a:p>
            <a:pPr>
              <a:buClr>
                <a:schemeClr val="tx2"/>
              </a:buClr>
            </a:pPr>
            <a:endParaRPr lang="en-US" altLang="zh-CN" kern="0" dirty="0">
              <a:solidFill>
                <a:srgbClr val="FF0000"/>
              </a:solidFill>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0383" y="1835238"/>
            <a:ext cx="6533993" cy="4665595"/>
          </a:xfrm>
          <a:prstGeom prst="rect">
            <a:avLst/>
          </a:prstGeom>
        </p:spPr>
      </p:pic>
    </p:spTree>
    <p:extLst>
      <p:ext uri="{BB962C8B-B14F-4D97-AF65-F5344CB8AC3E}">
        <p14:creationId xmlns:p14="http://schemas.microsoft.com/office/powerpoint/2010/main" val="3953077821"/>
      </p:ext>
    </p:extLst>
  </p:cSld>
  <p:clrMapOvr>
    <a:masterClrMapping/>
  </p:clrMapOvr>
  <p:transition spd="slow"/>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457CCB-BB1A-41B8-AFBE-EF6A45DFA6DF}"/>
              </a:ext>
            </a:extLst>
          </p:cNvPr>
          <p:cNvSpPr>
            <a:spLocks noGrp="1"/>
          </p:cNvSpPr>
          <p:nvPr>
            <p:ph type="title"/>
          </p:nvPr>
        </p:nvSpPr>
        <p:spPr/>
        <p:txBody>
          <a:bodyPr/>
          <a:lstStyle/>
          <a:p>
            <a:pPr>
              <a:buClr>
                <a:schemeClr val="tx2"/>
              </a:buClr>
            </a:pPr>
            <a:r>
              <a:rPr lang="en-US" altLang="zh-CN" dirty="0"/>
              <a:t>Examples</a:t>
            </a:r>
            <a:endParaRPr lang="en-US" altLang="zh-CN" dirty="0">
              <a:solidFill>
                <a:srgbClr val="FF0000"/>
              </a:solidFill>
            </a:endParaRPr>
          </a:p>
        </p:txBody>
      </p:sp>
      <p:sp>
        <p:nvSpPr>
          <p:cNvPr id="3" name="内容占位符 2">
            <a:extLst>
              <a:ext uri="{FF2B5EF4-FFF2-40B4-BE49-F238E27FC236}">
                <a16:creationId xmlns:a16="http://schemas.microsoft.com/office/drawing/2014/main" id="{446E0519-9E5B-4B67-A66F-50199979D057}"/>
              </a:ext>
            </a:extLst>
          </p:cNvPr>
          <p:cNvSpPr txBox="1">
            <a:spLocks/>
          </p:cNvSpPr>
          <p:nvPr/>
        </p:nvSpPr>
        <p:spPr>
          <a:xfrm>
            <a:off x="357158" y="1013254"/>
            <a:ext cx="8429684" cy="5487579"/>
          </a:xfrm>
          <a:prstGeom prst="rect">
            <a:avLst/>
          </a:prstGeom>
        </p:spPr>
        <p:txBody>
          <a:bodyPr/>
          <a:lstStyle>
            <a:lvl1pPr marL="342900" indent="-342900" algn="l" rtl="0" eaLnBrk="1" fontAlgn="base" hangingPunct="1">
              <a:spcBef>
                <a:spcPct val="20000"/>
              </a:spcBef>
              <a:spcAft>
                <a:spcPct val="0"/>
              </a:spcAft>
              <a:buClr>
                <a:schemeClr val="bg2"/>
              </a:buClr>
              <a:buSzPct val="70000"/>
              <a:buFont typeface="Wingdings" panose="05000000000000000000" pitchFamily="2" charset="2"/>
              <a:buChar char="l"/>
              <a:defRPr kumimoji="1" sz="2400">
                <a:solidFill>
                  <a:schemeClr val="tx1"/>
                </a:solidFill>
                <a:latin typeface="+mn-lt"/>
                <a:ea typeface="+mn-ea"/>
                <a:cs typeface="宋体" charset="0"/>
              </a:defRPr>
            </a:lvl1pPr>
            <a:lvl2pPr marL="742950" indent="-285750" algn="l" rtl="0" eaLnBrk="1" fontAlgn="base" hangingPunct="1">
              <a:spcBef>
                <a:spcPct val="20000"/>
              </a:spcBef>
              <a:spcAft>
                <a:spcPct val="0"/>
              </a:spcAft>
              <a:buClr>
                <a:schemeClr val="accent1"/>
              </a:buClr>
              <a:buSzPct val="150000"/>
              <a:buChar char="•"/>
              <a:defRPr kumimoji="1" sz="2000">
                <a:solidFill>
                  <a:schemeClr val="tx1"/>
                </a:solidFill>
                <a:latin typeface="+mn-lt"/>
                <a:ea typeface="+mn-ea"/>
              </a:defRPr>
            </a:lvl2pPr>
            <a:lvl3pPr marL="1143000" indent="-228600" algn="l" rtl="0" eaLnBrk="1" fontAlgn="base" hangingPunct="1">
              <a:spcBef>
                <a:spcPct val="20000"/>
              </a:spcBef>
              <a:spcAft>
                <a:spcPct val="0"/>
              </a:spcAft>
              <a:buClr>
                <a:schemeClr val="tx1"/>
              </a:buClr>
              <a:buSzPct val="150000"/>
              <a:buChar char="•"/>
              <a:defRPr kumimoji="1">
                <a:solidFill>
                  <a:schemeClr val="tx1"/>
                </a:solidFill>
                <a:latin typeface="+mn-lt"/>
                <a:ea typeface="+mn-ea"/>
              </a:defRPr>
            </a:lvl3pPr>
            <a:lvl4pPr marL="1600200" indent="-228600" algn="l" rtl="0" eaLnBrk="1" fontAlgn="base" hangingPunct="1">
              <a:spcBef>
                <a:spcPct val="20000"/>
              </a:spcBef>
              <a:spcAft>
                <a:spcPct val="0"/>
              </a:spcAft>
              <a:buClr>
                <a:schemeClr val="tx2"/>
              </a:buClr>
              <a:buSzPct val="150000"/>
              <a:buChar char="•"/>
              <a:defRPr kumimoji="1" sz="1600">
                <a:solidFill>
                  <a:schemeClr val="tx1"/>
                </a:solidFill>
                <a:latin typeface="+mn-lt"/>
                <a:ea typeface="+mn-ea"/>
              </a:defRPr>
            </a:lvl4pPr>
            <a:lvl5pPr marL="2057400" indent="-228600" algn="l" rtl="0" eaLnBrk="1" fontAlgn="base" hangingPunct="1">
              <a:spcBef>
                <a:spcPct val="20000"/>
              </a:spcBef>
              <a:spcAft>
                <a:spcPct val="0"/>
              </a:spcAft>
              <a:buClr>
                <a:schemeClr val="folHlink"/>
              </a:buClr>
              <a:buSzPct val="150000"/>
              <a:buChar char="•"/>
              <a:defRPr kumimoji="1" sz="1600">
                <a:solidFill>
                  <a:schemeClr val="tx1"/>
                </a:solidFill>
                <a:latin typeface="+mn-lt"/>
                <a:ea typeface="+mn-ea"/>
              </a:defRPr>
            </a:lvl5pPr>
            <a:lvl6pPr marL="2514600" indent="-228600" algn="l" rtl="0" eaLnBrk="1" fontAlgn="base" hangingPunct="1">
              <a:spcBef>
                <a:spcPct val="20000"/>
              </a:spcBef>
              <a:spcAft>
                <a:spcPct val="0"/>
              </a:spcAft>
              <a:buClr>
                <a:schemeClr val="folHlink"/>
              </a:buClr>
              <a:buSzPct val="150000"/>
              <a:buChar char="•"/>
              <a:defRPr sz="2000">
                <a:solidFill>
                  <a:schemeClr val="tx1"/>
                </a:solidFill>
                <a:latin typeface="+mn-lt"/>
                <a:ea typeface="+mn-ea"/>
              </a:defRPr>
            </a:lvl6pPr>
            <a:lvl7pPr marL="2971800" indent="-228600" algn="l" rtl="0" eaLnBrk="1" fontAlgn="base" hangingPunct="1">
              <a:spcBef>
                <a:spcPct val="20000"/>
              </a:spcBef>
              <a:spcAft>
                <a:spcPct val="0"/>
              </a:spcAft>
              <a:buClr>
                <a:schemeClr val="folHlink"/>
              </a:buClr>
              <a:buSzPct val="150000"/>
              <a:buChar char="•"/>
              <a:defRPr sz="2000">
                <a:solidFill>
                  <a:schemeClr val="tx1"/>
                </a:solidFill>
                <a:latin typeface="+mn-lt"/>
                <a:ea typeface="+mn-ea"/>
              </a:defRPr>
            </a:lvl7pPr>
            <a:lvl8pPr marL="3429000" indent="-228600" algn="l" rtl="0" eaLnBrk="1" fontAlgn="base" hangingPunct="1">
              <a:spcBef>
                <a:spcPct val="20000"/>
              </a:spcBef>
              <a:spcAft>
                <a:spcPct val="0"/>
              </a:spcAft>
              <a:buClr>
                <a:schemeClr val="folHlink"/>
              </a:buClr>
              <a:buSzPct val="150000"/>
              <a:buChar char="•"/>
              <a:defRPr sz="2000">
                <a:solidFill>
                  <a:schemeClr val="tx1"/>
                </a:solidFill>
                <a:latin typeface="+mn-lt"/>
                <a:ea typeface="+mn-ea"/>
              </a:defRPr>
            </a:lvl8pPr>
            <a:lvl9pPr marL="3886200" indent="-228600" algn="l" rtl="0" eaLnBrk="1" fontAlgn="base" hangingPunct="1">
              <a:spcBef>
                <a:spcPct val="20000"/>
              </a:spcBef>
              <a:spcAft>
                <a:spcPct val="0"/>
              </a:spcAft>
              <a:buClr>
                <a:schemeClr val="folHlink"/>
              </a:buClr>
              <a:buSzPct val="150000"/>
              <a:buChar char="•"/>
              <a:defRPr sz="2000">
                <a:solidFill>
                  <a:schemeClr val="tx1"/>
                </a:solidFill>
                <a:latin typeface="+mn-lt"/>
                <a:ea typeface="+mn-ea"/>
              </a:defRPr>
            </a:lvl9pPr>
          </a:lstStyle>
          <a:p>
            <a:pPr>
              <a:buClr>
                <a:schemeClr val="tx2"/>
              </a:buClr>
            </a:pPr>
            <a:r>
              <a:rPr lang="en-US" altLang="zh-CN" dirty="0"/>
              <a:t>T     Task    E     Labeled data     P     Measure</a:t>
            </a:r>
          </a:p>
          <a:p>
            <a:pPr>
              <a:buClr>
                <a:schemeClr val="tx2"/>
              </a:buClr>
            </a:pPr>
            <a:r>
              <a:rPr lang="en-US" altLang="zh-CN" dirty="0"/>
              <a:t>Checker (reinforcement learning):</a:t>
            </a:r>
          </a:p>
          <a:p>
            <a:pPr lvl="1">
              <a:buClr>
                <a:schemeClr val="tx2"/>
              </a:buClr>
            </a:pPr>
            <a:r>
              <a:rPr lang="en-US" altLang="zh-CN" dirty="0"/>
              <a:t>T: playing checker</a:t>
            </a:r>
          </a:p>
          <a:p>
            <a:pPr lvl="1">
              <a:buClr>
                <a:schemeClr val="tx2"/>
              </a:buClr>
            </a:pPr>
            <a:r>
              <a:rPr lang="en-US" altLang="zh-CN" dirty="0"/>
              <a:t>P: percent of games won against an opponent</a:t>
            </a:r>
          </a:p>
          <a:p>
            <a:pPr lvl="1">
              <a:buClr>
                <a:schemeClr val="tx2"/>
              </a:buClr>
            </a:pPr>
            <a:r>
              <a:rPr lang="en-US" altLang="zh-CN" dirty="0"/>
              <a:t>E: playing practice games against itself</a:t>
            </a:r>
          </a:p>
          <a:p>
            <a:pPr>
              <a:buClr>
                <a:schemeClr val="tx2"/>
              </a:buClr>
            </a:pPr>
            <a:r>
              <a:rPr lang="en-US" altLang="zh-CN" dirty="0"/>
              <a:t>Handwriting recognition (supervised learning):</a:t>
            </a:r>
          </a:p>
          <a:p>
            <a:pPr lvl="1">
              <a:buClr>
                <a:schemeClr val="tx2"/>
              </a:buClr>
            </a:pPr>
            <a:r>
              <a:rPr lang="en-US" altLang="zh-CN" dirty="0"/>
              <a:t>T: recognize handwritten words within images</a:t>
            </a:r>
          </a:p>
          <a:p>
            <a:pPr lvl="1">
              <a:buClr>
                <a:schemeClr val="tx2"/>
              </a:buClr>
            </a:pPr>
            <a:r>
              <a:rPr lang="en-US" altLang="zh-CN" dirty="0"/>
              <a:t>P: percent of words correctly recognized</a:t>
            </a:r>
          </a:p>
          <a:p>
            <a:pPr lvl="1">
              <a:buClr>
                <a:schemeClr val="tx2"/>
              </a:buClr>
            </a:pPr>
            <a:r>
              <a:rPr lang="en-US" altLang="zh-CN" dirty="0"/>
              <a:t>E: database of handwritten words with given classifications</a:t>
            </a:r>
          </a:p>
          <a:p>
            <a:pPr>
              <a:buClr>
                <a:schemeClr val="tx2"/>
              </a:buClr>
            </a:pPr>
            <a:r>
              <a:rPr lang="en-US" altLang="zh-CN" dirty="0"/>
              <a:t>Customer profiling (</a:t>
            </a:r>
            <a:r>
              <a:rPr lang="zh-CN" altLang="en-US" dirty="0"/>
              <a:t>分析</a:t>
            </a:r>
            <a:r>
              <a:rPr lang="en-US" altLang="zh-CN" dirty="0"/>
              <a:t>) (unsupervised learning):</a:t>
            </a:r>
          </a:p>
          <a:p>
            <a:pPr lvl="1">
              <a:buClr>
                <a:schemeClr val="tx2"/>
              </a:buClr>
            </a:pPr>
            <a:r>
              <a:rPr lang="en-US" altLang="zh-CN" dirty="0"/>
              <a:t>T: cluster customers based on transaction patterns</a:t>
            </a:r>
          </a:p>
          <a:p>
            <a:pPr lvl="1">
              <a:buClr>
                <a:schemeClr val="tx2"/>
              </a:buClr>
            </a:pPr>
            <a:r>
              <a:rPr lang="en-US" altLang="zh-CN" dirty="0"/>
              <a:t>P: homogeneity (</a:t>
            </a:r>
            <a:r>
              <a:rPr lang="zh-CN" altLang="en-US" dirty="0"/>
              <a:t>同种性</a:t>
            </a:r>
            <a:r>
              <a:rPr lang="en-US" altLang="zh-CN" dirty="0"/>
              <a:t>) of clusters</a:t>
            </a:r>
          </a:p>
          <a:p>
            <a:pPr lvl="1">
              <a:buClr>
                <a:schemeClr val="tx2"/>
              </a:buClr>
            </a:pPr>
            <a:r>
              <a:rPr lang="en-US" altLang="zh-CN" dirty="0"/>
              <a:t>E: database of customer transactions</a:t>
            </a:r>
            <a:endParaRPr lang="en-US" altLang="zh-CN" kern="0" dirty="0">
              <a:solidFill>
                <a:srgbClr val="FF0000"/>
              </a:solidFill>
            </a:endParaRPr>
          </a:p>
        </p:txBody>
      </p:sp>
      <p:cxnSp>
        <p:nvCxnSpPr>
          <p:cNvPr id="5" name="直接箭头连接符 4"/>
          <p:cNvCxnSpPr/>
          <p:nvPr/>
        </p:nvCxnSpPr>
        <p:spPr>
          <a:xfrm>
            <a:off x="1056068" y="1249251"/>
            <a:ext cx="27045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 name="直接箭头连接符 5"/>
          <p:cNvCxnSpPr/>
          <p:nvPr/>
        </p:nvCxnSpPr>
        <p:spPr>
          <a:xfrm>
            <a:off x="2640168" y="1249251"/>
            <a:ext cx="27045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直接箭头连接符 6"/>
          <p:cNvCxnSpPr/>
          <p:nvPr/>
        </p:nvCxnSpPr>
        <p:spPr>
          <a:xfrm>
            <a:off x="5409126" y="1249251"/>
            <a:ext cx="27045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2092481"/>
      </p:ext>
    </p:extLst>
  </p:cSld>
  <p:clrMapOvr>
    <a:masterClrMapping/>
  </p:clrMapOvr>
  <p:transition spd="slow"/>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2EC15F-F5DD-4456-AAE6-62345C0A7D9A}"/>
              </a:ext>
            </a:extLst>
          </p:cNvPr>
          <p:cNvSpPr>
            <a:spLocks noGrp="1"/>
          </p:cNvSpPr>
          <p:nvPr>
            <p:ph type="title"/>
          </p:nvPr>
        </p:nvSpPr>
        <p:spPr/>
        <p:txBody>
          <a:bodyPr/>
          <a:lstStyle/>
          <a:p>
            <a:r>
              <a:rPr lang="en-US" altLang="zh-CN" dirty="0"/>
              <a:t>Outline</a:t>
            </a:r>
            <a:endParaRPr lang="zh-CN" altLang="en-US" dirty="0"/>
          </a:p>
        </p:txBody>
      </p:sp>
      <p:sp>
        <p:nvSpPr>
          <p:cNvPr id="3" name="内容占位符 2">
            <a:extLst>
              <a:ext uri="{FF2B5EF4-FFF2-40B4-BE49-F238E27FC236}">
                <a16:creationId xmlns:a16="http://schemas.microsoft.com/office/drawing/2014/main" id="{446E0519-9E5B-4B67-A66F-50199979D057}"/>
              </a:ext>
            </a:extLst>
          </p:cNvPr>
          <p:cNvSpPr>
            <a:spLocks noGrp="1"/>
          </p:cNvSpPr>
          <p:nvPr>
            <p:ph idx="1"/>
          </p:nvPr>
        </p:nvSpPr>
        <p:spPr/>
        <p:txBody>
          <a:bodyPr/>
          <a:lstStyle/>
          <a:p>
            <a:pPr>
              <a:buClr>
                <a:schemeClr val="tx2"/>
              </a:buClr>
            </a:pPr>
            <a:r>
              <a:rPr lang="en-US" altLang="zh-CN" dirty="0"/>
              <a:t>What is AI?</a:t>
            </a:r>
          </a:p>
          <a:p>
            <a:pPr>
              <a:buClr>
                <a:schemeClr val="tx2"/>
              </a:buClr>
            </a:pPr>
            <a:r>
              <a:rPr lang="en-US" altLang="zh-CN" dirty="0"/>
              <a:t>The history of AI</a:t>
            </a:r>
          </a:p>
          <a:p>
            <a:pPr>
              <a:buClr>
                <a:schemeClr val="tx2"/>
              </a:buClr>
            </a:pPr>
            <a:r>
              <a:rPr lang="en-US" altLang="zh-CN" dirty="0"/>
              <a:t>Applications of AI</a:t>
            </a:r>
          </a:p>
          <a:p>
            <a:pPr>
              <a:buClr>
                <a:schemeClr val="tx2"/>
              </a:buClr>
            </a:pPr>
            <a:r>
              <a:rPr lang="en-US" altLang="zh-CN" dirty="0"/>
              <a:t>Current status of AI</a:t>
            </a:r>
          </a:p>
          <a:p>
            <a:pPr>
              <a:buClr>
                <a:schemeClr val="tx2"/>
              </a:buClr>
            </a:pPr>
            <a:r>
              <a:rPr lang="zh-CN" altLang="zh-CN" dirty="0"/>
              <a:t>The basic content of </a:t>
            </a:r>
            <a:r>
              <a:rPr lang="en-US" altLang="zh-CN" dirty="0"/>
              <a:t>AI</a:t>
            </a:r>
            <a:r>
              <a:rPr lang="zh-CN" altLang="zh-CN" dirty="0"/>
              <a:t> research</a:t>
            </a:r>
            <a:endParaRPr lang="en-US" altLang="zh-CN" dirty="0"/>
          </a:p>
          <a:p>
            <a:pPr lvl="1">
              <a:buClr>
                <a:schemeClr val="tx2"/>
              </a:buClr>
            </a:pPr>
            <a:r>
              <a:rPr lang="zh-CN" altLang="zh-CN" dirty="0"/>
              <a:t>Cognitive modeling</a:t>
            </a:r>
            <a:endParaRPr lang="en-US" altLang="zh-CN" dirty="0"/>
          </a:p>
          <a:p>
            <a:pPr lvl="1">
              <a:buClr>
                <a:schemeClr val="tx2"/>
              </a:buClr>
            </a:pPr>
            <a:r>
              <a:rPr lang="en-US" altLang="zh-CN" dirty="0"/>
              <a:t>Knowledge representation</a:t>
            </a:r>
            <a:endParaRPr lang="zh-CN" altLang="zh-CN" dirty="0"/>
          </a:p>
          <a:p>
            <a:pPr lvl="1">
              <a:buClr>
                <a:schemeClr val="tx2"/>
              </a:buClr>
            </a:pPr>
            <a:r>
              <a:rPr lang="en-US" altLang="zh-CN" dirty="0"/>
              <a:t>Automatic reasoning</a:t>
            </a:r>
          </a:p>
          <a:p>
            <a:pPr lvl="1">
              <a:buClr>
                <a:schemeClr val="tx2"/>
              </a:buClr>
            </a:pPr>
            <a:r>
              <a:rPr lang="en-US" altLang="zh-CN" dirty="0"/>
              <a:t>Machine learning</a:t>
            </a:r>
          </a:p>
          <a:p>
            <a:pPr>
              <a:buClr>
                <a:schemeClr val="tx2"/>
              </a:buClr>
            </a:pPr>
            <a:r>
              <a:rPr lang="en-US" altLang="zh-CN" b="1" dirty="0"/>
              <a:t>Future </a:t>
            </a:r>
            <a:r>
              <a:rPr lang="en-US" altLang="zh-CN" b="1"/>
              <a:t>of AI</a:t>
            </a:r>
            <a:endParaRPr lang="en-US" altLang="zh-CN" b="1" dirty="0"/>
          </a:p>
        </p:txBody>
      </p:sp>
    </p:spTree>
    <p:extLst>
      <p:ext uri="{BB962C8B-B14F-4D97-AF65-F5344CB8AC3E}">
        <p14:creationId xmlns:p14="http://schemas.microsoft.com/office/powerpoint/2010/main" val="996090348"/>
      </p:ext>
    </p:extLst>
  </p:cSld>
  <p:clrMapOvr>
    <a:masterClrMapping/>
  </p:clrMapOvr>
  <p:transition spd="slow"/>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2EC15F-F5DD-4456-AAE6-62345C0A7D9A}"/>
              </a:ext>
            </a:extLst>
          </p:cNvPr>
          <p:cNvSpPr>
            <a:spLocks noGrp="1"/>
          </p:cNvSpPr>
          <p:nvPr>
            <p:ph type="title"/>
          </p:nvPr>
        </p:nvSpPr>
        <p:spPr/>
        <p:txBody>
          <a:bodyPr/>
          <a:lstStyle/>
          <a:p>
            <a:pPr>
              <a:buClr>
                <a:schemeClr val="tx2"/>
              </a:buClr>
            </a:pPr>
            <a:r>
              <a:rPr lang="en-US" altLang="zh-CN" b="1" dirty="0"/>
              <a:t>Future of AI</a:t>
            </a:r>
          </a:p>
        </p:txBody>
      </p:sp>
      <p:sp>
        <p:nvSpPr>
          <p:cNvPr id="3" name="内容占位符 2">
            <a:extLst>
              <a:ext uri="{FF2B5EF4-FFF2-40B4-BE49-F238E27FC236}">
                <a16:creationId xmlns:a16="http://schemas.microsoft.com/office/drawing/2014/main" id="{446E0519-9E5B-4B67-A66F-50199979D057}"/>
              </a:ext>
            </a:extLst>
          </p:cNvPr>
          <p:cNvSpPr>
            <a:spLocks noGrp="1"/>
          </p:cNvSpPr>
          <p:nvPr>
            <p:ph idx="1"/>
          </p:nvPr>
        </p:nvSpPr>
        <p:spPr/>
        <p:txBody>
          <a:bodyPr/>
          <a:lstStyle/>
          <a:p>
            <a:pPr>
              <a:buClr>
                <a:schemeClr val="tx2"/>
              </a:buClr>
            </a:pPr>
            <a:r>
              <a:rPr lang="en-US" altLang="zh-CN" dirty="0"/>
              <a:t>AI’s hot spot:</a:t>
            </a:r>
          </a:p>
          <a:p>
            <a:pPr lvl="1">
              <a:buClr>
                <a:schemeClr val="tx2"/>
              </a:buClr>
            </a:pPr>
            <a:r>
              <a:rPr lang="en-US" altLang="zh-CN" dirty="0"/>
              <a:t>Large-scale machine learning</a:t>
            </a:r>
          </a:p>
          <a:p>
            <a:pPr lvl="1">
              <a:buClr>
                <a:schemeClr val="tx2"/>
              </a:buClr>
            </a:pPr>
            <a:r>
              <a:rPr lang="en-US" altLang="zh-CN" dirty="0"/>
              <a:t>Deep learning</a:t>
            </a:r>
          </a:p>
          <a:p>
            <a:pPr lvl="1">
              <a:buClr>
                <a:schemeClr val="tx2"/>
              </a:buClr>
            </a:pPr>
            <a:r>
              <a:rPr lang="en-US" altLang="zh-CN" dirty="0"/>
              <a:t>Reinforce learning</a:t>
            </a:r>
          </a:p>
          <a:p>
            <a:pPr lvl="1">
              <a:buClr>
                <a:schemeClr val="tx2"/>
              </a:buClr>
            </a:pPr>
            <a:r>
              <a:rPr lang="en-US" altLang="zh-CN" dirty="0"/>
              <a:t>Robotics</a:t>
            </a:r>
          </a:p>
          <a:p>
            <a:pPr lvl="1">
              <a:buClr>
                <a:schemeClr val="tx2"/>
              </a:buClr>
            </a:pPr>
            <a:r>
              <a:rPr lang="en-US" altLang="zh-CN" dirty="0"/>
              <a:t>Computer vision</a:t>
            </a:r>
          </a:p>
          <a:p>
            <a:pPr lvl="1">
              <a:buClr>
                <a:schemeClr val="tx2"/>
              </a:buClr>
            </a:pPr>
            <a:r>
              <a:rPr lang="en-US" altLang="zh-CN" dirty="0"/>
              <a:t>Natural Language Processing</a:t>
            </a:r>
          </a:p>
          <a:p>
            <a:pPr lvl="1">
              <a:buClr>
                <a:schemeClr val="tx2"/>
              </a:buClr>
            </a:pPr>
            <a:r>
              <a:rPr lang="en-US" altLang="zh-CN" dirty="0"/>
              <a:t>Collaborative system</a:t>
            </a:r>
            <a:r>
              <a:rPr lang="zh-CN" altLang="en-US" dirty="0"/>
              <a:t>（协作系统）</a:t>
            </a:r>
            <a:endParaRPr lang="en-US" altLang="zh-CN" dirty="0"/>
          </a:p>
          <a:p>
            <a:pPr lvl="1">
              <a:buClr>
                <a:schemeClr val="tx2"/>
              </a:buClr>
            </a:pPr>
            <a:r>
              <a:rPr lang="en-US" altLang="zh-CN" dirty="0"/>
              <a:t>Crowdsourcing and human computation</a:t>
            </a:r>
            <a:r>
              <a:rPr lang="zh-CN" altLang="en-US" dirty="0"/>
              <a:t>（众包与人机混合）</a:t>
            </a:r>
            <a:endParaRPr lang="en-US" altLang="zh-CN" dirty="0"/>
          </a:p>
          <a:p>
            <a:pPr lvl="1">
              <a:buClr>
                <a:schemeClr val="tx2"/>
              </a:buClr>
            </a:pPr>
            <a:r>
              <a:rPr lang="en-US" altLang="zh-CN" dirty="0"/>
              <a:t>Algorithmic game theory and computational social choice</a:t>
            </a:r>
            <a:r>
              <a:rPr lang="zh-CN" altLang="en-US" dirty="0"/>
              <a:t>（算法博弈论与计算机社会选择）</a:t>
            </a:r>
            <a:endParaRPr lang="en-US" altLang="zh-CN" dirty="0"/>
          </a:p>
          <a:p>
            <a:pPr lvl="1">
              <a:buClr>
                <a:schemeClr val="tx2"/>
              </a:buClr>
            </a:pPr>
            <a:r>
              <a:rPr lang="en-US" altLang="zh-CN" dirty="0"/>
              <a:t>Internet of Thins</a:t>
            </a:r>
            <a:r>
              <a:rPr lang="zh-CN" altLang="en-US" dirty="0"/>
              <a:t>（物联网）</a:t>
            </a:r>
            <a:endParaRPr lang="en-US" altLang="zh-CN" dirty="0"/>
          </a:p>
          <a:p>
            <a:pPr lvl="1">
              <a:buClr>
                <a:schemeClr val="tx2"/>
              </a:buClr>
            </a:pPr>
            <a:r>
              <a:rPr lang="en-US" altLang="zh-CN" dirty="0"/>
              <a:t>Neuromorphic computing </a:t>
            </a:r>
            <a:r>
              <a:rPr lang="zh-CN" altLang="en-US" dirty="0"/>
              <a:t>（神经形态计算）</a:t>
            </a:r>
            <a:endParaRPr lang="en-US" altLang="zh-CN" dirty="0"/>
          </a:p>
          <a:p>
            <a:pPr lvl="1">
              <a:buClr>
                <a:schemeClr val="tx2"/>
              </a:buClr>
            </a:pPr>
            <a:endParaRPr lang="en-US" altLang="zh-CN" dirty="0"/>
          </a:p>
        </p:txBody>
      </p:sp>
    </p:spTree>
    <p:extLst>
      <p:ext uri="{BB962C8B-B14F-4D97-AF65-F5344CB8AC3E}">
        <p14:creationId xmlns:p14="http://schemas.microsoft.com/office/powerpoint/2010/main" val="2928665653"/>
      </p:ext>
    </p:extLst>
  </p:cSld>
  <p:clrMapOvr>
    <a:masterClrMapping/>
  </p:clrMapOvr>
  <p:transition spd="slow"/>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2EC15F-F5DD-4456-AAE6-62345C0A7D9A}"/>
              </a:ext>
            </a:extLst>
          </p:cNvPr>
          <p:cNvSpPr>
            <a:spLocks noGrp="1"/>
          </p:cNvSpPr>
          <p:nvPr>
            <p:ph type="title"/>
          </p:nvPr>
        </p:nvSpPr>
        <p:spPr/>
        <p:txBody>
          <a:bodyPr/>
          <a:lstStyle/>
          <a:p>
            <a:pPr>
              <a:buClr>
                <a:schemeClr val="tx2"/>
              </a:buClr>
            </a:pPr>
            <a:r>
              <a:rPr lang="en-US" altLang="zh-CN" b="1" dirty="0"/>
              <a:t>Future of AI</a:t>
            </a:r>
          </a:p>
        </p:txBody>
      </p:sp>
      <p:sp>
        <p:nvSpPr>
          <p:cNvPr id="5" name="内容占位符 4"/>
          <p:cNvSpPr>
            <a:spLocks noGrp="1"/>
          </p:cNvSpPr>
          <p:nvPr>
            <p:ph idx="1"/>
          </p:nvPr>
        </p:nvSpPr>
        <p:spPr/>
        <p:txBody>
          <a:bodyPr/>
          <a:lstStyle/>
          <a:p>
            <a:pPr>
              <a:buClr>
                <a:schemeClr val="tx2"/>
              </a:buClr>
            </a:pPr>
            <a:r>
              <a:rPr lang="en-US" altLang="zh-CN" dirty="0"/>
              <a:t>AI is a promising industry with great potential and it can also benefit human by opening us up to the ability to be creative and to really think broadly because it can relieve us of many meaningless jobs.</a:t>
            </a:r>
            <a:endParaRPr lang="zh-CN" altLang="en-US" dirty="0"/>
          </a:p>
        </p:txBody>
      </p:sp>
    </p:spTree>
    <p:extLst>
      <p:ext uri="{BB962C8B-B14F-4D97-AF65-F5344CB8AC3E}">
        <p14:creationId xmlns:p14="http://schemas.microsoft.com/office/powerpoint/2010/main" val="2584656597"/>
      </p:ext>
    </p:extLst>
  </p:cSld>
  <p:clrMapOvr>
    <a:masterClrMapping/>
  </p:clrMapOvr>
  <p:transition spd="slow"/>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2EC15F-F5DD-4456-AAE6-62345C0A7D9A}"/>
              </a:ext>
            </a:extLst>
          </p:cNvPr>
          <p:cNvSpPr>
            <a:spLocks noGrp="1"/>
          </p:cNvSpPr>
          <p:nvPr>
            <p:ph type="title"/>
          </p:nvPr>
        </p:nvSpPr>
        <p:spPr/>
        <p:txBody>
          <a:bodyPr/>
          <a:lstStyle/>
          <a:p>
            <a:r>
              <a:rPr lang="en-US" altLang="zh-CN" dirty="0"/>
              <a:t>Outline</a:t>
            </a:r>
            <a:endParaRPr lang="zh-CN" altLang="en-US" dirty="0"/>
          </a:p>
        </p:txBody>
      </p:sp>
      <p:sp>
        <p:nvSpPr>
          <p:cNvPr id="3" name="内容占位符 2">
            <a:extLst>
              <a:ext uri="{FF2B5EF4-FFF2-40B4-BE49-F238E27FC236}">
                <a16:creationId xmlns:a16="http://schemas.microsoft.com/office/drawing/2014/main" id="{446E0519-9E5B-4B67-A66F-50199979D057}"/>
              </a:ext>
            </a:extLst>
          </p:cNvPr>
          <p:cNvSpPr>
            <a:spLocks noGrp="1"/>
          </p:cNvSpPr>
          <p:nvPr>
            <p:ph idx="1"/>
          </p:nvPr>
        </p:nvSpPr>
        <p:spPr/>
        <p:txBody>
          <a:bodyPr/>
          <a:lstStyle/>
          <a:p>
            <a:pPr>
              <a:buClr>
                <a:schemeClr val="tx2"/>
              </a:buClr>
            </a:pPr>
            <a:r>
              <a:rPr lang="en-US" altLang="zh-CN" b="1" dirty="0"/>
              <a:t>What is AI?</a:t>
            </a:r>
          </a:p>
          <a:p>
            <a:pPr>
              <a:buClr>
                <a:schemeClr val="tx2"/>
              </a:buClr>
            </a:pPr>
            <a:r>
              <a:rPr lang="en-US" altLang="zh-CN" dirty="0"/>
              <a:t>The history of AI</a:t>
            </a:r>
          </a:p>
          <a:p>
            <a:pPr>
              <a:buClr>
                <a:schemeClr val="tx2"/>
              </a:buClr>
            </a:pPr>
            <a:r>
              <a:rPr lang="en-US" altLang="zh-CN" dirty="0"/>
              <a:t>Applications of AI</a:t>
            </a:r>
          </a:p>
          <a:p>
            <a:pPr>
              <a:buClr>
                <a:schemeClr val="tx2"/>
              </a:buClr>
            </a:pPr>
            <a:r>
              <a:rPr lang="en-US" altLang="zh-CN" dirty="0"/>
              <a:t>Current status of AI</a:t>
            </a:r>
          </a:p>
          <a:p>
            <a:pPr>
              <a:buClr>
                <a:schemeClr val="tx2"/>
              </a:buClr>
            </a:pPr>
            <a:r>
              <a:rPr lang="zh-CN" altLang="zh-CN" dirty="0"/>
              <a:t>The basic content of </a:t>
            </a:r>
            <a:r>
              <a:rPr lang="en-US" altLang="zh-CN" dirty="0"/>
              <a:t>AI</a:t>
            </a:r>
            <a:r>
              <a:rPr lang="zh-CN" altLang="zh-CN" dirty="0"/>
              <a:t> research</a:t>
            </a:r>
            <a:endParaRPr lang="en-US" altLang="zh-CN" dirty="0"/>
          </a:p>
          <a:p>
            <a:pPr lvl="1">
              <a:buClr>
                <a:schemeClr val="tx2"/>
              </a:buClr>
            </a:pPr>
            <a:r>
              <a:rPr lang="zh-CN" altLang="zh-CN" dirty="0"/>
              <a:t>Cognitive modeling</a:t>
            </a:r>
            <a:endParaRPr lang="en-US" altLang="zh-CN" dirty="0"/>
          </a:p>
          <a:p>
            <a:pPr lvl="1">
              <a:buClr>
                <a:schemeClr val="tx2"/>
              </a:buClr>
            </a:pPr>
            <a:r>
              <a:rPr lang="en-US" altLang="zh-CN" dirty="0"/>
              <a:t>Knowledge representation</a:t>
            </a:r>
            <a:endParaRPr lang="zh-CN" altLang="zh-CN" dirty="0"/>
          </a:p>
          <a:p>
            <a:pPr lvl="1">
              <a:buClr>
                <a:schemeClr val="tx2"/>
              </a:buClr>
            </a:pPr>
            <a:r>
              <a:rPr lang="en-US" altLang="zh-CN" dirty="0"/>
              <a:t>Automatic reasoning</a:t>
            </a:r>
          </a:p>
          <a:p>
            <a:pPr lvl="1">
              <a:buClr>
                <a:schemeClr val="tx2"/>
              </a:buClr>
            </a:pPr>
            <a:r>
              <a:rPr lang="en-US" altLang="zh-CN" dirty="0"/>
              <a:t>Machine learning</a:t>
            </a:r>
          </a:p>
          <a:p>
            <a:pPr>
              <a:buClr>
                <a:schemeClr val="tx2"/>
              </a:buClr>
            </a:pPr>
            <a:r>
              <a:rPr lang="en-US" altLang="zh-CN" dirty="0"/>
              <a:t>Future of AI</a:t>
            </a:r>
          </a:p>
        </p:txBody>
      </p:sp>
    </p:spTree>
    <p:extLst>
      <p:ext uri="{BB962C8B-B14F-4D97-AF65-F5344CB8AC3E}">
        <p14:creationId xmlns:p14="http://schemas.microsoft.com/office/powerpoint/2010/main" val="3755961013"/>
      </p:ext>
    </p:extLst>
  </p:cSld>
  <p:clrMapOvr>
    <a:masterClrMapping/>
  </p:clrMapOvr>
  <p:transition spd="slow"/>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2EC15F-F5DD-4456-AAE6-62345C0A7D9A}"/>
              </a:ext>
            </a:extLst>
          </p:cNvPr>
          <p:cNvSpPr>
            <a:spLocks noGrp="1"/>
          </p:cNvSpPr>
          <p:nvPr>
            <p:ph type="title"/>
          </p:nvPr>
        </p:nvSpPr>
        <p:spPr/>
        <p:txBody>
          <a:bodyPr/>
          <a:lstStyle/>
          <a:p>
            <a:pPr>
              <a:buClr>
                <a:schemeClr val="tx2"/>
              </a:buClr>
            </a:pPr>
            <a:r>
              <a:rPr lang="en-US" altLang="zh-CN" b="1" dirty="0"/>
              <a:t>Homework</a:t>
            </a:r>
          </a:p>
        </p:txBody>
      </p:sp>
      <p:sp>
        <p:nvSpPr>
          <p:cNvPr id="5" name="内容占位符 4"/>
          <p:cNvSpPr>
            <a:spLocks noGrp="1"/>
          </p:cNvSpPr>
          <p:nvPr>
            <p:ph idx="1"/>
          </p:nvPr>
        </p:nvSpPr>
        <p:spPr/>
        <p:txBody>
          <a:bodyPr/>
          <a:lstStyle/>
          <a:p>
            <a:pPr>
              <a:buClr>
                <a:schemeClr val="tx2"/>
              </a:buClr>
            </a:pPr>
            <a:r>
              <a:rPr lang="en-US" altLang="zh-CN" dirty="0"/>
              <a:t>Reading materials</a:t>
            </a:r>
          </a:p>
          <a:p>
            <a:pPr>
              <a:buClr>
                <a:schemeClr val="tx2"/>
              </a:buClr>
            </a:pPr>
            <a:endParaRPr lang="en-US" altLang="zh-CN" dirty="0"/>
          </a:p>
          <a:p>
            <a:pPr marL="0" indent="0">
              <a:buClr>
                <a:schemeClr val="tx2"/>
              </a:buClr>
              <a:buNone/>
            </a:pPr>
            <a:r>
              <a:rPr lang="zh-CN" altLang="en-US" dirty="0"/>
              <a:t>浅谈人工智能：现状、任务、构架与统一</a:t>
            </a:r>
            <a:r>
              <a:rPr lang="en-US" altLang="zh-CN" dirty="0"/>
              <a:t>, Song-Chun</a:t>
            </a:r>
            <a:r>
              <a:rPr lang="zh-CN" altLang="en-US" dirty="0"/>
              <a:t> </a:t>
            </a:r>
            <a:r>
              <a:rPr lang="en-US" altLang="zh-CN" dirty="0"/>
              <a:t>Zhu.</a:t>
            </a:r>
          </a:p>
          <a:p>
            <a:pPr marL="0" indent="0">
              <a:buClr>
                <a:schemeClr val="tx2"/>
              </a:buClr>
              <a:buNone/>
            </a:pPr>
            <a:r>
              <a:rPr lang="en-US" altLang="zh-CN" dirty="0"/>
              <a:t>http://www.stat.ucla.edu/~sczhu/Blog_articles//</a:t>
            </a:r>
            <a:r>
              <a:rPr lang="zh-CN" altLang="en-US" dirty="0"/>
              <a:t>浅谈人工智能</a:t>
            </a:r>
            <a:r>
              <a:rPr lang="en-US" altLang="zh-CN" dirty="0"/>
              <a:t>.pdf</a:t>
            </a:r>
            <a:endParaRPr lang="zh-CN" altLang="en-US" dirty="0"/>
          </a:p>
        </p:txBody>
      </p:sp>
    </p:spTree>
    <p:extLst>
      <p:ext uri="{BB962C8B-B14F-4D97-AF65-F5344CB8AC3E}">
        <p14:creationId xmlns:p14="http://schemas.microsoft.com/office/powerpoint/2010/main" val="859690100"/>
      </p:ext>
    </p:extLst>
  </p:cSld>
  <p:clrMapOvr>
    <a:masterClrMapping/>
  </p:clrMapOvr>
  <p:transition spd="slow"/>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D284C690-7515-EE4F-84DE-04EF6E107128}"/>
              </a:ext>
            </a:extLst>
          </p:cNvPr>
          <p:cNvSpPr txBox="1">
            <a:spLocks noChangeArrowheads="1"/>
          </p:cNvSpPr>
          <p:nvPr/>
        </p:nvSpPr>
        <p:spPr>
          <a:xfrm>
            <a:off x="357188" y="1357313"/>
            <a:ext cx="8429625" cy="642937"/>
          </a:xfrm>
          <a:prstGeom prst="rect">
            <a:avLst/>
          </a:prstGeom>
        </p:spPr>
        <p:txBody>
          <a:bodyPr/>
          <a:lstStyle/>
          <a:p>
            <a:pPr algn="ctr" eaLnBrk="1" hangingPunct="1">
              <a:defRPr/>
            </a:pPr>
            <a:r>
              <a:rPr lang="en-US" altLang="zh-CN" sz="4400" kern="0" dirty="0">
                <a:solidFill>
                  <a:srgbClr val="336666"/>
                </a:solidFill>
                <a:latin typeface="Arial Black"/>
                <a:ea typeface="宋体"/>
                <a:cs typeface="宋体" charset="0"/>
              </a:rPr>
              <a:t>Thank you!</a:t>
            </a:r>
          </a:p>
        </p:txBody>
      </p:sp>
      <p:pic>
        <p:nvPicPr>
          <p:cNvPr id="1026" name="Picture 2" descr="http://www.sysu-hcp.net/wp-content/uploads/2016/09/ArtificialIntelligence.jpg">
            <a:extLst>
              <a:ext uri="{FF2B5EF4-FFF2-40B4-BE49-F238E27FC236}">
                <a16:creationId xmlns:a16="http://schemas.microsoft.com/office/drawing/2014/main" id="{29A2AA90-9857-4650-87D1-AE567A5661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1243" y="2433245"/>
            <a:ext cx="7562850" cy="33337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457CCB-BB1A-41B8-AFBE-EF6A45DFA6DF}"/>
              </a:ext>
            </a:extLst>
          </p:cNvPr>
          <p:cNvSpPr>
            <a:spLocks noGrp="1"/>
          </p:cNvSpPr>
          <p:nvPr>
            <p:ph type="title"/>
          </p:nvPr>
        </p:nvSpPr>
        <p:spPr/>
        <p:txBody>
          <a:bodyPr/>
          <a:lstStyle/>
          <a:p>
            <a:r>
              <a:rPr lang="en-US" altLang="zh-CN" dirty="0"/>
              <a:t>What is AI?</a:t>
            </a:r>
            <a:endParaRPr lang="zh-CN"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47286" y="1116742"/>
            <a:ext cx="4239527" cy="2119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内容占位符 2">
            <a:extLst>
              <a:ext uri="{FF2B5EF4-FFF2-40B4-BE49-F238E27FC236}">
                <a16:creationId xmlns:a16="http://schemas.microsoft.com/office/drawing/2014/main" id="{446E0519-9E5B-4B67-A66F-50199979D057}"/>
              </a:ext>
            </a:extLst>
          </p:cNvPr>
          <p:cNvSpPr txBox="1">
            <a:spLocks/>
          </p:cNvSpPr>
          <p:nvPr/>
        </p:nvSpPr>
        <p:spPr>
          <a:xfrm>
            <a:off x="357188" y="3495998"/>
            <a:ext cx="8429625" cy="2645310"/>
          </a:xfrm>
          <a:prstGeom prst="rect">
            <a:avLst/>
          </a:prstGeom>
        </p:spPr>
        <p:txBody>
          <a:bodyPr/>
          <a:lstStyle>
            <a:lvl1pPr marL="342900" indent="-342900" algn="l" rtl="0" eaLnBrk="1" fontAlgn="base" hangingPunct="1">
              <a:spcBef>
                <a:spcPct val="20000"/>
              </a:spcBef>
              <a:spcAft>
                <a:spcPct val="0"/>
              </a:spcAft>
              <a:buClr>
                <a:schemeClr val="bg2"/>
              </a:buClr>
              <a:buSzPct val="70000"/>
              <a:buFont typeface="Wingdings" panose="05000000000000000000" pitchFamily="2" charset="2"/>
              <a:buChar char="l"/>
              <a:defRPr kumimoji="1" sz="2400">
                <a:solidFill>
                  <a:schemeClr val="tx1"/>
                </a:solidFill>
                <a:latin typeface="+mn-lt"/>
                <a:ea typeface="+mn-ea"/>
                <a:cs typeface="宋体" charset="0"/>
              </a:defRPr>
            </a:lvl1pPr>
            <a:lvl2pPr marL="742950" indent="-285750" algn="l" rtl="0" eaLnBrk="1" fontAlgn="base" hangingPunct="1">
              <a:spcBef>
                <a:spcPct val="20000"/>
              </a:spcBef>
              <a:spcAft>
                <a:spcPct val="0"/>
              </a:spcAft>
              <a:buClr>
                <a:schemeClr val="accent1"/>
              </a:buClr>
              <a:buSzPct val="150000"/>
              <a:buChar char="•"/>
              <a:defRPr kumimoji="1" sz="2000">
                <a:solidFill>
                  <a:schemeClr val="tx1"/>
                </a:solidFill>
                <a:latin typeface="+mn-lt"/>
                <a:ea typeface="+mn-ea"/>
              </a:defRPr>
            </a:lvl2pPr>
            <a:lvl3pPr marL="1143000" indent="-228600" algn="l" rtl="0" eaLnBrk="1" fontAlgn="base" hangingPunct="1">
              <a:spcBef>
                <a:spcPct val="20000"/>
              </a:spcBef>
              <a:spcAft>
                <a:spcPct val="0"/>
              </a:spcAft>
              <a:buClr>
                <a:schemeClr val="tx1"/>
              </a:buClr>
              <a:buSzPct val="150000"/>
              <a:buChar char="•"/>
              <a:defRPr kumimoji="1">
                <a:solidFill>
                  <a:schemeClr val="tx1"/>
                </a:solidFill>
                <a:latin typeface="+mn-lt"/>
                <a:ea typeface="+mn-ea"/>
              </a:defRPr>
            </a:lvl3pPr>
            <a:lvl4pPr marL="1600200" indent="-228600" algn="l" rtl="0" eaLnBrk="1" fontAlgn="base" hangingPunct="1">
              <a:spcBef>
                <a:spcPct val="20000"/>
              </a:spcBef>
              <a:spcAft>
                <a:spcPct val="0"/>
              </a:spcAft>
              <a:buClr>
                <a:schemeClr val="tx2"/>
              </a:buClr>
              <a:buSzPct val="150000"/>
              <a:buChar char="•"/>
              <a:defRPr kumimoji="1" sz="1600">
                <a:solidFill>
                  <a:schemeClr val="tx1"/>
                </a:solidFill>
                <a:latin typeface="+mn-lt"/>
                <a:ea typeface="+mn-ea"/>
              </a:defRPr>
            </a:lvl4pPr>
            <a:lvl5pPr marL="2057400" indent="-228600" algn="l" rtl="0" eaLnBrk="1" fontAlgn="base" hangingPunct="1">
              <a:spcBef>
                <a:spcPct val="20000"/>
              </a:spcBef>
              <a:spcAft>
                <a:spcPct val="0"/>
              </a:spcAft>
              <a:buClr>
                <a:schemeClr val="folHlink"/>
              </a:buClr>
              <a:buSzPct val="150000"/>
              <a:buChar char="•"/>
              <a:defRPr kumimoji="1" sz="1600">
                <a:solidFill>
                  <a:schemeClr val="tx1"/>
                </a:solidFill>
                <a:latin typeface="+mn-lt"/>
                <a:ea typeface="+mn-ea"/>
              </a:defRPr>
            </a:lvl5pPr>
            <a:lvl6pPr marL="2514600" indent="-228600" algn="l" rtl="0" eaLnBrk="1" fontAlgn="base" hangingPunct="1">
              <a:spcBef>
                <a:spcPct val="20000"/>
              </a:spcBef>
              <a:spcAft>
                <a:spcPct val="0"/>
              </a:spcAft>
              <a:buClr>
                <a:schemeClr val="folHlink"/>
              </a:buClr>
              <a:buSzPct val="150000"/>
              <a:buChar char="•"/>
              <a:defRPr sz="2000">
                <a:solidFill>
                  <a:schemeClr val="tx1"/>
                </a:solidFill>
                <a:latin typeface="+mn-lt"/>
                <a:ea typeface="+mn-ea"/>
              </a:defRPr>
            </a:lvl6pPr>
            <a:lvl7pPr marL="2971800" indent="-228600" algn="l" rtl="0" eaLnBrk="1" fontAlgn="base" hangingPunct="1">
              <a:spcBef>
                <a:spcPct val="20000"/>
              </a:spcBef>
              <a:spcAft>
                <a:spcPct val="0"/>
              </a:spcAft>
              <a:buClr>
                <a:schemeClr val="folHlink"/>
              </a:buClr>
              <a:buSzPct val="150000"/>
              <a:buChar char="•"/>
              <a:defRPr sz="2000">
                <a:solidFill>
                  <a:schemeClr val="tx1"/>
                </a:solidFill>
                <a:latin typeface="+mn-lt"/>
                <a:ea typeface="+mn-ea"/>
              </a:defRPr>
            </a:lvl7pPr>
            <a:lvl8pPr marL="3429000" indent="-228600" algn="l" rtl="0" eaLnBrk="1" fontAlgn="base" hangingPunct="1">
              <a:spcBef>
                <a:spcPct val="20000"/>
              </a:spcBef>
              <a:spcAft>
                <a:spcPct val="0"/>
              </a:spcAft>
              <a:buClr>
                <a:schemeClr val="folHlink"/>
              </a:buClr>
              <a:buSzPct val="150000"/>
              <a:buChar char="•"/>
              <a:defRPr sz="2000">
                <a:solidFill>
                  <a:schemeClr val="tx1"/>
                </a:solidFill>
                <a:latin typeface="+mn-lt"/>
                <a:ea typeface="+mn-ea"/>
              </a:defRPr>
            </a:lvl8pPr>
            <a:lvl9pPr marL="3886200" indent="-228600" algn="l" rtl="0" eaLnBrk="1" fontAlgn="base" hangingPunct="1">
              <a:spcBef>
                <a:spcPct val="20000"/>
              </a:spcBef>
              <a:spcAft>
                <a:spcPct val="0"/>
              </a:spcAft>
              <a:buClr>
                <a:schemeClr val="folHlink"/>
              </a:buClr>
              <a:buSzPct val="150000"/>
              <a:buChar char="•"/>
              <a:defRPr sz="2000">
                <a:solidFill>
                  <a:schemeClr val="tx1"/>
                </a:solidFill>
                <a:latin typeface="+mn-lt"/>
                <a:ea typeface="+mn-ea"/>
              </a:defRPr>
            </a:lvl9pPr>
          </a:lstStyle>
          <a:p>
            <a:pPr>
              <a:buClr>
                <a:schemeClr val="tx2"/>
              </a:buClr>
            </a:pPr>
            <a:r>
              <a:rPr lang="en-US" altLang="zh-CN" dirty="0">
                <a:ea typeface="Arial" panose="020B0604020202020204" pitchFamily="34" charset="0"/>
                <a:cs typeface="Times New Roman" panose="02020603050405020304" pitchFamily="18" charset="0"/>
              </a:rPr>
              <a:t>The</a:t>
            </a:r>
            <a:r>
              <a:rPr lang="en-US" altLang="zh-CN" spc="-55" dirty="0">
                <a:ea typeface="Arial" panose="020B0604020202020204" pitchFamily="34" charset="0"/>
                <a:cs typeface="Times New Roman" panose="02020603050405020304" pitchFamily="18" charset="0"/>
              </a:rPr>
              <a:t> </a:t>
            </a:r>
            <a:r>
              <a:rPr lang="en-US" altLang="zh-CN" dirty="0">
                <a:ea typeface="Arial" panose="020B0604020202020204" pitchFamily="34" charset="0"/>
                <a:cs typeface="Times New Roman" panose="02020603050405020304" pitchFamily="18" charset="0"/>
              </a:rPr>
              <a:t>stu</a:t>
            </a:r>
            <a:r>
              <a:rPr lang="en-US" altLang="zh-CN" spc="5" dirty="0">
                <a:ea typeface="Arial" panose="020B0604020202020204" pitchFamily="34" charset="0"/>
                <a:cs typeface="Times New Roman" panose="02020603050405020304" pitchFamily="18" charset="0"/>
              </a:rPr>
              <a:t>d</a:t>
            </a:r>
            <a:r>
              <a:rPr lang="en-US" altLang="zh-CN" dirty="0">
                <a:ea typeface="Arial" panose="020B0604020202020204" pitchFamily="34" charset="0"/>
                <a:cs typeface="Times New Roman" panose="02020603050405020304" pitchFamily="18" charset="0"/>
              </a:rPr>
              <a:t>y</a:t>
            </a:r>
            <a:r>
              <a:rPr lang="en-US" altLang="zh-CN" spc="-60" dirty="0">
                <a:ea typeface="Arial" panose="020B0604020202020204" pitchFamily="34" charset="0"/>
                <a:cs typeface="Times New Roman" panose="02020603050405020304" pitchFamily="18" charset="0"/>
              </a:rPr>
              <a:t> </a:t>
            </a:r>
            <a:r>
              <a:rPr lang="en-US" altLang="zh-CN" dirty="0">
                <a:ea typeface="Arial" panose="020B0604020202020204" pitchFamily="34" charset="0"/>
                <a:cs typeface="Times New Roman" panose="02020603050405020304" pitchFamily="18" charset="0"/>
              </a:rPr>
              <a:t>of</a:t>
            </a:r>
            <a:r>
              <a:rPr lang="en-US" altLang="zh-CN" spc="-5" dirty="0">
                <a:ea typeface="Arial" panose="020B0604020202020204" pitchFamily="34" charset="0"/>
                <a:cs typeface="Times New Roman" panose="02020603050405020304" pitchFamily="18" charset="0"/>
              </a:rPr>
              <a:t> </a:t>
            </a:r>
            <a:r>
              <a:rPr lang="en-US" altLang="zh-CN" dirty="0">
                <a:ea typeface="Arial" panose="020B0604020202020204" pitchFamily="34" charset="0"/>
                <a:cs typeface="Times New Roman" panose="02020603050405020304" pitchFamily="18" charset="0"/>
              </a:rPr>
              <a:t>comp</a:t>
            </a:r>
            <a:r>
              <a:rPr lang="en-US" altLang="zh-CN" spc="5" dirty="0">
                <a:ea typeface="Arial" panose="020B0604020202020204" pitchFamily="34" charset="0"/>
                <a:cs typeface="Times New Roman" panose="02020603050405020304" pitchFamily="18" charset="0"/>
              </a:rPr>
              <a:t>u</a:t>
            </a:r>
            <a:r>
              <a:rPr lang="en-US" altLang="zh-CN" dirty="0">
                <a:ea typeface="Arial" panose="020B0604020202020204" pitchFamily="34" charset="0"/>
                <a:cs typeface="Times New Roman" panose="02020603050405020304" pitchFamily="18" charset="0"/>
              </a:rPr>
              <a:t>ter</a:t>
            </a:r>
            <a:r>
              <a:rPr lang="en-US" altLang="zh-CN" spc="-90" dirty="0">
                <a:ea typeface="Arial" panose="020B0604020202020204" pitchFamily="34" charset="0"/>
                <a:cs typeface="Times New Roman" panose="02020603050405020304" pitchFamily="18" charset="0"/>
              </a:rPr>
              <a:t> </a:t>
            </a:r>
            <a:r>
              <a:rPr lang="en-US" altLang="zh-CN" dirty="0">
                <a:ea typeface="Arial" panose="020B0604020202020204" pitchFamily="34" charset="0"/>
                <a:cs typeface="Times New Roman" panose="02020603050405020304" pitchFamily="18" charset="0"/>
              </a:rPr>
              <a:t>systems</a:t>
            </a:r>
            <a:r>
              <a:rPr lang="en-US" altLang="zh-CN" spc="-65" dirty="0">
                <a:ea typeface="Arial" panose="020B0604020202020204" pitchFamily="34" charset="0"/>
                <a:cs typeface="Times New Roman" panose="02020603050405020304" pitchFamily="18" charset="0"/>
              </a:rPr>
              <a:t> </a:t>
            </a:r>
            <a:r>
              <a:rPr lang="en-US" altLang="zh-CN" dirty="0">
                <a:ea typeface="Arial" panose="020B0604020202020204" pitchFamily="34" charset="0"/>
                <a:cs typeface="Times New Roman" panose="02020603050405020304" pitchFamily="18" charset="0"/>
              </a:rPr>
              <a:t>th</a:t>
            </a:r>
            <a:r>
              <a:rPr lang="en-US" altLang="zh-CN" spc="5" dirty="0">
                <a:ea typeface="Arial" panose="020B0604020202020204" pitchFamily="34" charset="0"/>
                <a:cs typeface="Times New Roman" panose="02020603050405020304" pitchFamily="18" charset="0"/>
              </a:rPr>
              <a:t>a</a:t>
            </a:r>
            <a:r>
              <a:rPr lang="en-US" altLang="zh-CN" dirty="0">
                <a:ea typeface="Arial" panose="020B0604020202020204" pitchFamily="34" charset="0"/>
                <a:cs typeface="Times New Roman" panose="02020603050405020304" pitchFamily="18" charset="0"/>
              </a:rPr>
              <a:t>t</a:t>
            </a:r>
            <a:r>
              <a:rPr lang="en-US" altLang="zh-CN" spc="-40" dirty="0">
                <a:ea typeface="Arial" panose="020B0604020202020204" pitchFamily="34" charset="0"/>
                <a:cs typeface="Times New Roman" panose="02020603050405020304" pitchFamily="18" charset="0"/>
              </a:rPr>
              <a:t> </a:t>
            </a:r>
            <a:r>
              <a:rPr lang="en-US" altLang="zh-CN" spc="5" dirty="0">
                <a:ea typeface="Arial" panose="020B0604020202020204" pitchFamily="34" charset="0"/>
                <a:cs typeface="Times New Roman" panose="02020603050405020304" pitchFamily="18" charset="0"/>
              </a:rPr>
              <a:t>a</a:t>
            </a:r>
            <a:r>
              <a:rPr lang="en-US" altLang="zh-CN" dirty="0">
                <a:ea typeface="Arial" panose="020B0604020202020204" pitchFamily="34" charset="0"/>
                <a:cs typeface="Times New Roman" panose="02020603050405020304" pitchFamily="18" charset="0"/>
              </a:rPr>
              <a:t>tt</a:t>
            </a:r>
            <a:r>
              <a:rPr lang="en-US" altLang="zh-CN" spc="5" dirty="0">
                <a:ea typeface="Arial" panose="020B0604020202020204" pitchFamily="34" charset="0"/>
                <a:cs typeface="Times New Roman" panose="02020603050405020304" pitchFamily="18" charset="0"/>
              </a:rPr>
              <a:t>e</a:t>
            </a:r>
            <a:r>
              <a:rPr lang="en-US" altLang="zh-CN" dirty="0">
                <a:ea typeface="Arial" panose="020B0604020202020204" pitchFamily="34" charset="0"/>
                <a:cs typeface="Times New Roman" panose="02020603050405020304" pitchFamily="18" charset="0"/>
              </a:rPr>
              <a:t>mpt</a:t>
            </a:r>
            <a:r>
              <a:rPr lang="en-US" altLang="zh-CN" spc="-70" dirty="0">
                <a:ea typeface="Arial" panose="020B0604020202020204" pitchFamily="34" charset="0"/>
                <a:cs typeface="Times New Roman" panose="02020603050405020304" pitchFamily="18" charset="0"/>
              </a:rPr>
              <a:t> </a:t>
            </a:r>
            <a:r>
              <a:rPr lang="en-US" altLang="zh-CN" dirty="0">
                <a:ea typeface="Arial" panose="020B0604020202020204" pitchFamily="34" charset="0"/>
                <a:cs typeface="Times New Roman" panose="02020603050405020304" pitchFamily="18" charset="0"/>
              </a:rPr>
              <a:t>to</a:t>
            </a:r>
            <a:r>
              <a:rPr lang="en-US" altLang="zh-CN" spc="-20" dirty="0">
                <a:ea typeface="Arial" panose="020B0604020202020204" pitchFamily="34" charset="0"/>
                <a:cs typeface="Times New Roman" panose="02020603050405020304" pitchFamily="18" charset="0"/>
              </a:rPr>
              <a:t> </a:t>
            </a:r>
            <a:r>
              <a:rPr lang="en-US" altLang="zh-CN" dirty="0">
                <a:ea typeface="Arial" panose="020B0604020202020204" pitchFamily="34" charset="0"/>
                <a:cs typeface="Times New Roman" panose="02020603050405020304" pitchFamily="18" charset="0"/>
              </a:rPr>
              <a:t>mod</a:t>
            </a:r>
            <a:r>
              <a:rPr lang="en-US" altLang="zh-CN" spc="5" dirty="0">
                <a:ea typeface="Arial" panose="020B0604020202020204" pitchFamily="34" charset="0"/>
                <a:cs typeface="Times New Roman" panose="02020603050405020304" pitchFamily="18" charset="0"/>
              </a:rPr>
              <a:t>e</a:t>
            </a:r>
            <a:r>
              <a:rPr lang="en-US" altLang="zh-CN" dirty="0">
                <a:ea typeface="Arial" panose="020B0604020202020204" pitchFamily="34" charset="0"/>
                <a:cs typeface="Times New Roman" panose="02020603050405020304" pitchFamily="18" charset="0"/>
              </a:rPr>
              <a:t>l</a:t>
            </a:r>
            <a:r>
              <a:rPr lang="en-US" altLang="zh-CN" spc="-70" dirty="0">
                <a:ea typeface="Arial" panose="020B0604020202020204" pitchFamily="34" charset="0"/>
                <a:cs typeface="Times New Roman" panose="02020603050405020304" pitchFamily="18" charset="0"/>
              </a:rPr>
              <a:t> </a:t>
            </a:r>
            <a:r>
              <a:rPr lang="en-US" altLang="zh-CN" dirty="0">
                <a:ea typeface="Arial" panose="020B0604020202020204" pitchFamily="34" charset="0"/>
                <a:cs typeface="Times New Roman" panose="02020603050405020304" pitchFamily="18" charset="0"/>
              </a:rPr>
              <a:t>a</a:t>
            </a:r>
            <a:r>
              <a:rPr lang="en-US" altLang="zh-CN" spc="5" dirty="0">
                <a:ea typeface="Arial" panose="020B0604020202020204" pitchFamily="34" charset="0"/>
                <a:cs typeface="Times New Roman" panose="02020603050405020304" pitchFamily="18" charset="0"/>
              </a:rPr>
              <a:t>n</a:t>
            </a:r>
            <a:r>
              <a:rPr lang="en-US" altLang="zh-CN" dirty="0">
                <a:ea typeface="Arial" panose="020B0604020202020204" pitchFamily="34" charset="0"/>
                <a:cs typeface="Times New Roman" panose="02020603050405020304" pitchFamily="18" charset="0"/>
              </a:rPr>
              <a:t>d</a:t>
            </a:r>
            <a:r>
              <a:rPr lang="en-US" altLang="zh-CN" spc="-40" dirty="0">
                <a:ea typeface="Arial" panose="020B0604020202020204" pitchFamily="34" charset="0"/>
                <a:cs typeface="Times New Roman" panose="02020603050405020304" pitchFamily="18" charset="0"/>
              </a:rPr>
              <a:t> </a:t>
            </a:r>
            <a:r>
              <a:rPr lang="en-US" altLang="zh-CN" spc="5" dirty="0">
                <a:ea typeface="Arial" panose="020B0604020202020204" pitchFamily="34" charset="0"/>
                <a:cs typeface="Times New Roman" panose="02020603050405020304" pitchFamily="18" charset="0"/>
              </a:rPr>
              <a:t>a</a:t>
            </a:r>
            <a:r>
              <a:rPr lang="en-US" altLang="zh-CN" dirty="0">
                <a:ea typeface="Arial" panose="020B0604020202020204" pitchFamily="34" charset="0"/>
                <a:cs typeface="Times New Roman" panose="02020603050405020304" pitchFamily="18" charset="0"/>
              </a:rPr>
              <a:t>p</a:t>
            </a:r>
            <a:r>
              <a:rPr lang="en-US" altLang="zh-CN" spc="5" dirty="0">
                <a:ea typeface="Arial" panose="020B0604020202020204" pitchFamily="34" charset="0"/>
                <a:cs typeface="Times New Roman" panose="02020603050405020304" pitchFamily="18" charset="0"/>
              </a:rPr>
              <a:t>p</a:t>
            </a:r>
            <a:r>
              <a:rPr lang="en-US" altLang="zh-CN" dirty="0">
                <a:ea typeface="Arial" panose="020B0604020202020204" pitchFamily="34" charset="0"/>
                <a:cs typeface="Times New Roman" panose="02020603050405020304" pitchFamily="18" charset="0"/>
              </a:rPr>
              <a:t>ly</a:t>
            </a:r>
            <a:r>
              <a:rPr lang="en-US" altLang="zh-CN" spc="-75" dirty="0">
                <a:ea typeface="Arial" panose="020B0604020202020204" pitchFamily="34" charset="0"/>
                <a:cs typeface="Times New Roman" panose="02020603050405020304" pitchFamily="18" charset="0"/>
              </a:rPr>
              <a:t> </a:t>
            </a:r>
            <a:r>
              <a:rPr lang="en-US" altLang="zh-CN" dirty="0">
                <a:ea typeface="Arial" panose="020B0604020202020204" pitchFamily="34" charset="0"/>
                <a:cs typeface="Times New Roman" panose="02020603050405020304" pitchFamily="18" charset="0"/>
              </a:rPr>
              <a:t>the</a:t>
            </a:r>
            <a:r>
              <a:rPr lang="en-US" altLang="zh-CN" spc="-35" dirty="0">
                <a:ea typeface="Arial" panose="020B0604020202020204" pitchFamily="34" charset="0"/>
                <a:cs typeface="Times New Roman" panose="02020603050405020304" pitchFamily="18" charset="0"/>
              </a:rPr>
              <a:t> </a:t>
            </a:r>
            <a:r>
              <a:rPr lang="en-US" altLang="zh-CN" b="1" dirty="0">
                <a:ea typeface="Arial" panose="020B0604020202020204" pitchFamily="34" charset="0"/>
                <a:cs typeface="Times New Roman" panose="02020603050405020304" pitchFamily="18" charset="0"/>
              </a:rPr>
              <a:t>int</a:t>
            </a:r>
            <a:r>
              <a:rPr lang="en-US" altLang="zh-CN" b="1" spc="5" dirty="0">
                <a:ea typeface="Arial" panose="020B0604020202020204" pitchFamily="34" charset="0"/>
                <a:cs typeface="Times New Roman" panose="02020603050405020304" pitchFamily="18" charset="0"/>
              </a:rPr>
              <a:t>e</a:t>
            </a:r>
            <a:r>
              <a:rPr lang="en-US" altLang="zh-CN" b="1" dirty="0">
                <a:ea typeface="Arial" panose="020B0604020202020204" pitchFamily="34" charset="0"/>
                <a:cs typeface="Times New Roman" panose="02020603050405020304" pitchFamily="18" charset="0"/>
              </a:rPr>
              <a:t>lligence of</a:t>
            </a:r>
            <a:r>
              <a:rPr lang="en-US" altLang="zh-CN" b="1" spc="-15" dirty="0">
                <a:ea typeface="Arial" panose="020B0604020202020204" pitchFamily="34" charset="0"/>
                <a:cs typeface="Times New Roman" panose="02020603050405020304" pitchFamily="18" charset="0"/>
              </a:rPr>
              <a:t> </a:t>
            </a:r>
            <a:r>
              <a:rPr lang="en-US" altLang="zh-CN" b="1" dirty="0">
                <a:ea typeface="Arial" panose="020B0604020202020204" pitchFamily="34" charset="0"/>
                <a:cs typeface="Times New Roman" panose="02020603050405020304" pitchFamily="18" charset="0"/>
              </a:rPr>
              <a:t>the</a:t>
            </a:r>
            <a:r>
              <a:rPr lang="en-US" altLang="zh-CN" b="1" spc="-35" dirty="0">
                <a:ea typeface="Arial" panose="020B0604020202020204" pitchFamily="34" charset="0"/>
                <a:cs typeface="Times New Roman" panose="02020603050405020304" pitchFamily="18" charset="0"/>
              </a:rPr>
              <a:t> </a:t>
            </a:r>
            <a:r>
              <a:rPr lang="en-US" altLang="zh-CN" b="1" dirty="0">
                <a:ea typeface="Arial" panose="020B0604020202020204" pitchFamily="34" charset="0"/>
                <a:cs typeface="Times New Roman" panose="02020603050405020304" pitchFamily="18" charset="0"/>
              </a:rPr>
              <a:t>h</a:t>
            </a:r>
            <a:r>
              <a:rPr lang="en-US" altLang="zh-CN" b="1" spc="5" dirty="0">
                <a:ea typeface="Arial" panose="020B0604020202020204" pitchFamily="34" charset="0"/>
                <a:cs typeface="Times New Roman" panose="02020603050405020304" pitchFamily="18" charset="0"/>
              </a:rPr>
              <a:t>u</a:t>
            </a:r>
            <a:r>
              <a:rPr lang="en-US" altLang="zh-CN" b="1" dirty="0">
                <a:ea typeface="Arial" panose="020B0604020202020204" pitchFamily="34" charset="0"/>
                <a:cs typeface="Times New Roman" panose="02020603050405020304" pitchFamily="18" charset="0"/>
              </a:rPr>
              <a:t>man</a:t>
            </a:r>
            <a:r>
              <a:rPr lang="en-US" altLang="zh-CN" b="1" spc="-75" dirty="0">
                <a:ea typeface="Arial" panose="020B0604020202020204" pitchFamily="34" charset="0"/>
                <a:cs typeface="Times New Roman" panose="02020603050405020304" pitchFamily="18" charset="0"/>
              </a:rPr>
              <a:t> </a:t>
            </a:r>
            <a:r>
              <a:rPr lang="en-US" altLang="zh-CN" b="1" dirty="0">
                <a:ea typeface="Arial" panose="020B0604020202020204" pitchFamily="34" charset="0"/>
                <a:cs typeface="Times New Roman" panose="02020603050405020304" pitchFamily="18" charset="0"/>
              </a:rPr>
              <a:t>min</a:t>
            </a:r>
            <a:r>
              <a:rPr lang="en-US" altLang="zh-CN" b="1" spc="5" dirty="0">
                <a:ea typeface="Arial" panose="020B0604020202020204" pitchFamily="34" charset="0"/>
                <a:cs typeface="Times New Roman" panose="02020603050405020304" pitchFamily="18" charset="0"/>
              </a:rPr>
              <a:t>d</a:t>
            </a:r>
            <a:r>
              <a:rPr lang="en-US" altLang="zh-CN" dirty="0">
                <a:ea typeface="Arial" panose="020B0604020202020204" pitchFamily="34" charset="0"/>
                <a:cs typeface="Times New Roman" panose="02020603050405020304" pitchFamily="18" charset="0"/>
              </a:rPr>
              <a:t>.</a:t>
            </a:r>
          </a:p>
          <a:p>
            <a:pPr>
              <a:buClr>
                <a:schemeClr val="tx2"/>
              </a:buClr>
            </a:pPr>
            <a:r>
              <a:rPr lang="zh-CN" altLang="zh-CN" dirty="0"/>
              <a:t> </a:t>
            </a:r>
            <a:r>
              <a:rPr lang="en-US" altLang="zh-CN" dirty="0"/>
              <a:t>A branch of computer science dealing with the simulation of </a:t>
            </a:r>
            <a:r>
              <a:rPr lang="en-US" altLang="zh-CN" b="1" dirty="0"/>
              <a:t>intelligent behavior </a:t>
            </a:r>
            <a:r>
              <a:rPr lang="en-US" altLang="zh-CN" dirty="0"/>
              <a:t>in computers.</a:t>
            </a:r>
          </a:p>
          <a:p>
            <a:pPr>
              <a:buClr>
                <a:schemeClr val="tx2"/>
              </a:buClr>
            </a:pPr>
            <a:r>
              <a:rPr lang="en-US" altLang="zh-CN" dirty="0"/>
              <a:t>The capability of a machine to imitate </a:t>
            </a:r>
            <a:r>
              <a:rPr lang="en-US" altLang="zh-CN" b="1" dirty="0"/>
              <a:t>intelligent human behavior</a:t>
            </a:r>
            <a:r>
              <a:rPr lang="en-US" altLang="zh-CN" dirty="0"/>
              <a:t>.</a:t>
            </a:r>
            <a:endParaRPr lang="zh-CN" altLang="zh-CN" dirty="0"/>
          </a:p>
          <a:p>
            <a:pPr>
              <a:buClr>
                <a:schemeClr val="tx2"/>
              </a:buClr>
            </a:pPr>
            <a:endParaRPr lang="zh-CN" altLang="zh-CN" dirty="0"/>
          </a:p>
          <a:p>
            <a:endParaRPr lang="zh-CN" altLang="zh-CN" dirty="0"/>
          </a:p>
          <a:p>
            <a:endParaRPr lang="en-US" altLang="zh-CN" dirty="0">
              <a:ea typeface="Arial" panose="020B0604020202020204" pitchFamily="34" charset="0"/>
              <a:cs typeface="Times New Roman" panose="02020603050405020304" pitchFamily="18" charset="0"/>
            </a:endParaRPr>
          </a:p>
          <a:p>
            <a:endParaRPr lang="en-US" altLang="zh-CN" dirty="0">
              <a:ea typeface="Arial" panose="020B0604020202020204" pitchFamily="34" charset="0"/>
              <a:cs typeface="Times New Roman" panose="02020603050405020304" pitchFamily="18" charset="0"/>
            </a:endParaRPr>
          </a:p>
          <a:p>
            <a:endParaRPr lang="en-US" altLang="zh-CN" sz="1050" dirty="0">
              <a:latin typeface="Calibri" panose="020F0502020204030204" pitchFamily="34" charset="0"/>
              <a:cs typeface="Times New Roman" panose="02020603050405020304" pitchFamily="18" charset="0"/>
            </a:endParaRPr>
          </a:p>
          <a:p>
            <a:endParaRPr lang="en-US" altLang="zh-CN" sz="1050" dirty="0">
              <a:latin typeface="Calibri" panose="020F0502020204030204" pitchFamily="34" charset="0"/>
              <a:cs typeface="Times New Roman" panose="02020603050405020304" pitchFamily="18" charset="0"/>
            </a:endParaRPr>
          </a:p>
          <a:p>
            <a:endParaRPr lang="en-US" altLang="zh-CN" sz="1050" dirty="0">
              <a:latin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550631096"/>
      </p:ext>
    </p:extLst>
  </p:cSld>
  <p:clrMapOvr>
    <a:masterClrMapping/>
  </p:clrMapOvr>
  <p:transition spd="slow"/>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2EC15F-F5DD-4456-AAE6-62345C0A7D9A}"/>
              </a:ext>
            </a:extLst>
          </p:cNvPr>
          <p:cNvSpPr>
            <a:spLocks noGrp="1"/>
          </p:cNvSpPr>
          <p:nvPr>
            <p:ph type="title"/>
          </p:nvPr>
        </p:nvSpPr>
        <p:spPr/>
        <p:txBody>
          <a:bodyPr/>
          <a:lstStyle/>
          <a:p>
            <a:r>
              <a:rPr lang="en-US" altLang="zh-CN" dirty="0"/>
              <a:t>What’s intelligence?</a:t>
            </a:r>
            <a:endParaRPr lang="zh-CN" altLang="en-US" dirty="0"/>
          </a:p>
        </p:txBody>
      </p:sp>
      <p:sp>
        <p:nvSpPr>
          <p:cNvPr id="3" name="内容占位符 2">
            <a:extLst>
              <a:ext uri="{FF2B5EF4-FFF2-40B4-BE49-F238E27FC236}">
                <a16:creationId xmlns:a16="http://schemas.microsoft.com/office/drawing/2014/main" id="{446E0519-9E5B-4B67-A66F-50199979D057}"/>
              </a:ext>
            </a:extLst>
          </p:cNvPr>
          <p:cNvSpPr>
            <a:spLocks noGrp="1"/>
          </p:cNvSpPr>
          <p:nvPr>
            <p:ph idx="1"/>
          </p:nvPr>
        </p:nvSpPr>
        <p:spPr>
          <a:xfrm>
            <a:off x="357158" y="1071546"/>
            <a:ext cx="8626204" cy="5429288"/>
          </a:xfrm>
        </p:spPr>
        <p:txBody>
          <a:bodyPr/>
          <a:lstStyle/>
          <a:p>
            <a:pPr>
              <a:buClr>
                <a:schemeClr val="tx2"/>
              </a:buClr>
            </a:pPr>
            <a:r>
              <a:rPr lang="en-US" altLang="zh-CN" b="1" dirty="0"/>
              <a:t>Intelligence: </a:t>
            </a:r>
            <a:r>
              <a:rPr lang="en-US" altLang="zh-CN" dirty="0"/>
              <a:t>Among the traits that researchers hope machines will exhibit are </a:t>
            </a:r>
            <a:r>
              <a:rPr lang="en-US" altLang="zh-CN" dirty="0" err="1"/>
              <a:t>perception,reasoning</a:t>
            </a:r>
            <a:r>
              <a:rPr lang="en-US" altLang="zh-CN" dirty="0"/>
              <a:t>, knowledge, planning, learning, communication, and the ability to </a:t>
            </a:r>
            <a:r>
              <a:rPr lang="en-US" altLang="zh-CN" b="1" dirty="0"/>
              <a:t>rationally</a:t>
            </a:r>
            <a:r>
              <a:rPr lang="en-US" altLang="zh-CN" dirty="0"/>
              <a:t> move and to manipulate objects.</a:t>
            </a:r>
          </a:p>
          <a:p>
            <a:pPr>
              <a:buClr>
                <a:schemeClr val="tx2"/>
              </a:buClr>
            </a:pPr>
            <a:endParaRPr lang="en-US" altLang="zh-CN" dirty="0"/>
          </a:p>
          <a:p>
            <a:pPr>
              <a:buClr>
                <a:schemeClr val="tx2"/>
              </a:buClr>
            </a:pPr>
            <a:endParaRPr lang="en-US" altLang="zh-CN" dirty="0"/>
          </a:p>
          <a:p>
            <a:pPr>
              <a:buClr>
                <a:schemeClr val="tx2"/>
              </a:buClr>
            </a:pPr>
            <a:endParaRPr lang="en-US" altLang="zh-CN" dirty="0"/>
          </a:p>
          <a:p>
            <a:pPr marL="0" indent="0">
              <a:buClr>
                <a:schemeClr val="tx2"/>
              </a:buClr>
              <a:buNone/>
            </a:pPr>
            <a:endParaRPr lang="en-US" altLang="zh-CN" dirty="0"/>
          </a:p>
          <a:p>
            <a:pPr>
              <a:buClr>
                <a:schemeClr val="tx2"/>
              </a:buClr>
            </a:pPr>
            <a:endParaRPr lang="en-US" altLang="zh-CN" dirty="0"/>
          </a:p>
          <a:p>
            <a:pPr>
              <a:buClr>
                <a:schemeClr val="tx2"/>
              </a:buClr>
            </a:pPr>
            <a:endParaRPr lang="en-US" altLang="zh-CN" dirty="0"/>
          </a:p>
          <a:p>
            <a:pPr>
              <a:buClr>
                <a:schemeClr val="tx2"/>
              </a:buClr>
            </a:pPr>
            <a:endParaRPr lang="en-US" altLang="zh-CN" dirty="0"/>
          </a:p>
          <a:p>
            <a:pPr>
              <a:buClr>
                <a:schemeClr val="tx2"/>
              </a:buClr>
            </a:pPr>
            <a:r>
              <a:rPr lang="en-US" altLang="zh-CN" dirty="0"/>
              <a:t>AI tries to understand and model intelligence as a</a:t>
            </a:r>
          </a:p>
          <a:p>
            <a:pPr marL="0" indent="0">
              <a:buClr>
                <a:schemeClr val="tx2"/>
              </a:buClr>
              <a:buNone/>
            </a:pPr>
            <a:r>
              <a:rPr lang="en-US" altLang="zh-CN" dirty="0"/>
              <a:t>    computational process</a:t>
            </a:r>
          </a:p>
          <a:p>
            <a:pPr marL="0" indent="0">
              <a:buClr>
                <a:schemeClr val="tx2"/>
              </a:buClr>
              <a:buNone/>
            </a:pPr>
            <a:endParaRPr lang="en-US" altLang="zh-CN" dirty="0"/>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2200" y="2845531"/>
            <a:ext cx="4715838" cy="2640869"/>
          </a:xfrm>
          <a:prstGeom prst="rect">
            <a:avLst/>
          </a:prstGeom>
        </p:spPr>
      </p:pic>
    </p:spTree>
    <p:extLst>
      <p:ext uri="{BB962C8B-B14F-4D97-AF65-F5344CB8AC3E}">
        <p14:creationId xmlns:p14="http://schemas.microsoft.com/office/powerpoint/2010/main" val="3514294134"/>
      </p:ext>
    </p:extLst>
  </p:cSld>
  <p:clrMapOvr>
    <a:masterClrMapping/>
  </p:clrMapOvr>
  <p:transition spd="slow"/>
</p:sld>
</file>

<file path=ppt/theme/theme1.xml><?xml version="1.0" encoding="utf-8"?>
<a:theme xmlns:a="http://schemas.openxmlformats.org/drawingml/2006/main" name="3_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Studio">
      <a:majorFont>
        <a:latin typeface="Arial Black"/>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clrMap bg1="lt1" tx1="dk1" bg2="lt2" tx2="dk2" accent1="accent1" accent2="accent2" accent3="accent3" accent4="accent4" accent5="accent5" accent6="accent6" hlink="hlink" folHlink="folHlink"/>
    </a:extraClrScheme>
    <a:extraClrScheme>
      <a:clrScheme name="Studio 2">
        <a:dk1>
          <a:srgbClr val="000000"/>
        </a:dk1>
        <a:lt1>
          <a:srgbClr val="FFFFFF"/>
        </a:lt1>
        <a:dk2>
          <a:srgbClr val="3732A0"/>
        </a:dk2>
        <a:lt2>
          <a:srgbClr val="666699"/>
        </a:lt2>
        <a:accent1>
          <a:srgbClr val="CCCCFF"/>
        </a:accent1>
        <a:accent2>
          <a:srgbClr val="009999"/>
        </a:accent2>
        <a:accent3>
          <a:srgbClr val="FFFFFF"/>
        </a:accent3>
        <a:accent4>
          <a:srgbClr val="000000"/>
        </a:accent4>
        <a:accent5>
          <a:srgbClr val="E2E2FF"/>
        </a:accent5>
        <a:accent6>
          <a:srgbClr val="008A8A"/>
        </a:accent6>
        <a:hlink>
          <a:srgbClr val="3366CC"/>
        </a:hlink>
        <a:folHlink>
          <a:srgbClr val="9094B8"/>
        </a:folHlink>
      </a:clrScheme>
      <a:clrMap bg1="lt1" tx1="dk1" bg2="lt2" tx2="dk2" accent1="accent1" accent2="accent2" accent3="accent3" accent4="accent4" accent5="accent5" accent6="accent6" hlink="hlink" folHlink="folHlink"/>
    </a:extraClrScheme>
    <a:extraClrScheme>
      <a:clrScheme name="Studio 3">
        <a:dk1>
          <a:srgbClr val="000000"/>
        </a:dk1>
        <a:lt1>
          <a:srgbClr val="FFFFFF"/>
        </a:lt1>
        <a:dk2>
          <a:srgbClr val="CD0505"/>
        </a:dk2>
        <a:lt2>
          <a:srgbClr val="5F5F5F"/>
        </a:lt2>
        <a:accent1>
          <a:srgbClr val="D2D5DE"/>
        </a:accent1>
        <a:accent2>
          <a:srgbClr val="D55757"/>
        </a:accent2>
        <a:accent3>
          <a:srgbClr val="FFFFFF"/>
        </a:accent3>
        <a:accent4>
          <a:srgbClr val="000000"/>
        </a:accent4>
        <a:accent5>
          <a:srgbClr val="E5E7EC"/>
        </a:accent5>
        <a:accent6>
          <a:srgbClr val="C14E4E"/>
        </a:accent6>
        <a:hlink>
          <a:srgbClr val="F42D1E"/>
        </a:hlink>
        <a:folHlink>
          <a:srgbClr val="7C849E"/>
        </a:folHlink>
      </a:clrScheme>
      <a:clrMap bg1="lt1" tx1="dk1" bg2="lt2" tx2="dk2" accent1="accent1" accent2="accent2" accent3="accent3" accent4="accent4" accent5="accent5" accent6="accent6" hlink="hlink" folHlink="folHlink"/>
    </a:extraClrScheme>
    <a:extraClrScheme>
      <a:clrScheme name="Studio 4">
        <a:dk1>
          <a:srgbClr val="000000"/>
        </a:dk1>
        <a:lt1>
          <a:srgbClr val="FFFFFF"/>
        </a:lt1>
        <a:dk2>
          <a:srgbClr val="551A07"/>
        </a:dk2>
        <a:lt2>
          <a:srgbClr val="CC3300"/>
        </a:lt2>
        <a:accent1>
          <a:srgbClr val="F4B400"/>
        </a:accent1>
        <a:accent2>
          <a:srgbClr val="993300"/>
        </a:accent2>
        <a:accent3>
          <a:srgbClr val="FFFFFF"/>
        </a:accent3>
        <a:accent4>
          <a:srgbClr val="000000"/>
        </a:accent4>
        <a:accent5>
          <a:srgbClr val="F8D6AA"/>
        </a:accent5>
        <a:accent6>
          <a:srgbClr val="8A2D00"/>
        </a:accent6>
        <a:hlink>
          <a:srgbClr val="FF3300"/>
        </a:hlink>
        <a:folHlink>
          <a:srgbClr val="666699"/>
        </a:folHlink>
      </a:clrScheme>
      <a:clrMap bg1="lt1" tx1="dk1" bg2="lt2" tx2="dk2" accent1="accent1" accent2="accent2" accent3="accent3" accent4="accent4" accent5="accent5" accent6="accent6" hlink="hlink" folHlink="folHlink"/>
    </a:extraClrScheme>
    <a:extraClrScheme>
      <a:clrScheme name="Studio 5">
        <a:dk1>
          <a:srgbClr val="000000"/>
        </a:dk1>
        <a:lt1>
          <a:srgbClr val="FFFFFF"/>
        </a:lt1>
        <a:dk2>
          <a:srgbClr val="FF0000"/>
        </a:dk2>
        <a:lt2>
          <a:srgbClr val="FFCC00"/>
        </a:lt2>
        <a:accent1>
          <a:srgbClr val="66CCFF"/>
        </a:accent1>
        <a:accent2>
          <a:srgbClr val="009900"/>
        </a:accent2>
        <a:accent3>
          <a:srgbClr val="FFFFFF"/>
        </a:accent3>
        <a:accent4>
          <a:srgbClr val="000000"/>
        </a:accent4>
        <a:accent5>
          <a:srgbClr val="B8E2FF"/>
        </a:accent5>
        <a:accent6>
          <a:srgbClr val="008A00"/>
        </a:accent6>
        <a:hlink>
          <a:srgbClr val="FF3300"/>
        </a:hlink>
        <a:folHlink>
          <a:srgbClr val="6600FF"/>
        </a:folHlink>
      </a:clrScheme>
      <a:clrMap bg1="lt1" tx1="dk1" bg2="lt2" tx2="dk2" accent1="accent1" accent2="accent2" accent3="accent3" accent4="accent4" accent5="accent5" accent6="accent6" hlink="hlink" folHlink="folHlink"/>
    </a:extraClrScheme>
    <a:extraClrScheme>
      <a:clrScheme name="Studio 6">
        <a:dk1>
          <a:srgbClr val="666633"/>
        </a:dk1>
        <a:lt1>
          <a:srgbClr val="FFFFFF"/>
        </a:lt1>
        <a:dk2>
          <a:srgbClr val="000000"/>
        </a:dk2>
        <a:lt2>
          <a:srgbClr val="CC3300"/>
        </a:lt2>
        <a:accent1>
          <a:srgbClr val="808000"/>
        </a:accent1>
        <a:accent2>
          <a:srgbClr val="FF9900"/>
        </a:accent2>
        <a:accent3>
          <a:srgbClr val="AAAAAA"/>
        </a:accent3>
        <a:accent4>
          <a:srgbClr val="DADADA"/>
        </a:accent4>
        <a:accent5>
          <a:srgbClr val="C0C0AA"/>
        </a:accent5>
        <a:accent6>
          <a:srgbClr val="E78A00"/>
        </a:accent6>
        <a:hlink>
          <a:srgbClr val="CC6600"/>
        </a:hlink>
        <a:folHlink>
          <a:srgbClr val="434B1F"/>
        </a:folHlink>
      </a:clrScheme>
      <a:clrMap bg1="dk2" tx1="lt1" bg2="dk1" tx2="lt2" accent1="accent1" accent2="accent2" accent3="accent3" accent4="accent4" accent5="accent5" accent6="accent6" hlink="hlink" folHlink="folHlink"/>
    </a:extraClrScheme>
    <a:extraClrScheme>
      <a:clrScheme name="Studio 7">
        <a:dk1>
          <a:srgbClr val="766997"/>
        </a:dk1>
        <a:lt1>
          <a:srgbClr val="FFFFFF"/>
        </a:lt1>
        <a:dk2>
          <a:srgbClr val="530901"/>
        </a:dk2>
        <a:lt2>
          <a:srgbClr val="FFFFFF"/>
        </a:lt2>
        <a:accent1>
          <a:srgbClr val="FF3300"/>
        </a:accent1>
        <a:accent2>
          <a:srgbClr val="CC6600"/>
        </a:accent2>
        <a:accent3>
          <a:srgbClr val="B3AAAA"/>
        </a:accent3>
        <a:accent4>
          <a:srgbClr val="DADADA"/>
        </a:accent4>
        <a:accent5>
          <a:srgbClr val="FFADAA"/>
        </a:accent5>
        <a:accent6>
          <a:srgbClr val="B95C00"/>
        </a:accent6>
        <a:hlink>
          <a:srgbClr val="FF9900"/>
        </a:hlink>
        <a:folHlink>
          <a:srgbClr val="993300"/>
        </a:folHlink>
      </a:clrScheme>
      <a:clrMap bg1="dk2" tx1="lt1" bg2="dk1" tx2="lt2" accent1="accent1" accent2="accent2" accent3="accent3" accent4="accent4" accent5="accent5" accent6="accent6" hlink="hlink" folHlink="folHlink"/>
    </a:extraClrScheme>
    <a:extraClrScheme>
      <a:clrScheme name="Studio 8">
        <a:dk1>
          <a:srgbClr val="666699"/>
        </a:dk1>
        <a:lt1>
          <a:srgbClr val="FFFFFF"/>
        </a:lt1>
        <a:dk2>
          <a:srgbClr val="4C004C"/>
        </a:dk2>
        <a:lt2>
          <a:srgbClr val="FFFFFF"/>
        </a:lt2>
        <a:accent1>
          <a:srgbClr val="0099CC"/>
        </a:accent1>
        <a:accent2>
          <a:srgbClr val="993366"/>
        </a:accent2>
        <a:accent3>
          <a:srgbClr val="B2AAB2"/>
        </a:accent3>
        <a:accent4>
          <a:srgbClr val="DADADA"/>
        </a:accent4>
        <a:accent5>
          <a:srgbClr val="AACAE2"/>
        </a:accent5>
        <a:accent6>
          <a:srgbClr val="8A2D5C"/>
        </a:accent6>
        <a:hlink>
          <a:srgbClr val="99CC00"/>
        </a:hlink>
        <a:folHlink>
          <a:srgbClr val="006699"/>
        </a:folHlink>
      </a:clrScheme>
      <a:clrMap bg1="dk2" tx1="lt1" bg2="dk1" tx2="lt2" accent1="accent1" accent2="accent2" accent3="accent3" accent4="accent4" accent5="accent5" accent6="accent6" hlink="hlink" folHlink="folHlink"/>
    </a:extraClrScheme>
    <a:extraClrScheme>
      <a:clrScheme name="Studio 9">
        <a:dk1>
          <a:srgbClr val="565682"/>
        </a:dk1>
        <a:lt1>
          <a:srgbClr val="FFFFFF"/>
        </a:lt1>
        <a:dk2>
          <a:srgbClr val="1E1551"/>
        </a:dk2>
        <a:lt2>
          <a:srgbClr val="CCFFFF"/>
        </a:lt2>
        <a:accent1>
          <a:srgbClr val="33CCCC"/>
        </a:accent1>
        <a:accent2>
          <a:srgbClr val="009999"/>
        </a:accent2>
        <a:accent3>
          <a:srgbClr val="ABAAB3"/>
        </a:accent3>
        <a:accent4>
          <a:srgbClr val="DADADA"/>
        </a:accent4>
        <a:accent5>
          <a:srgbClr val="ADE2E2"/>
        </a:accent5>
        <a:accent6>
          <a:srgbClr val="008A8A"/>
        </a:accent6>
        <a:hlink>
          <a:srgbClr val="FF9900"/>
        </a:hlink>
        <a:folHlink>
          <a:srgbClr val="005986"/>
        </a:folHlink>
      </a:clrScheme>
      <a:clrMap bg1="dk2" tx1="lt1" bg2="dk1" tx2="lt2" accent1="accent1" accent2="accent2" accent3="accent3" accent4="accent4" accent5="accent5" accent6="accent6" hlink="hlink" folHlink="folHlink"/>
    </a:extraClrScheme>
    <a:extraClrScheme>
      <a:clrScheme name="Studio 10">
        <a:dk1>
          <a:srgbClr val="CCCC99"/>
        </a:dk1>
        <a:lt1>
          <a:srgbClr val="FFFFFF"/>
        </a:lt1>
        <a:dk2>
          <a:srgbClr val="2E5D5C"/>
        </a:dk2>
        <a:lt2>
          <a:srgbClr val="FFFFFF"/>
        </a:lt2>
        <a:accent1>
          <a:srgbClr val="0099CC"/>
        </a:accent1>
        <a:accent2>
          <a:srgbClr val="D6E0E0"/>
        </a:accent2>
        <a:accent3>
          <a:srgbClr val="ADB6B5"/>
        </a:accent3>
        <a:accent4>
          <a:srgbClr val="DADADA"/>
        </a:accent4>
        <a:accent5>
          <a:srgbClr val="AACAE2"/>
        </a:accent5>
        <a:accent6>
          <a:srgbClr val="C2CBCB"/>
        </a:accent6>
        <a:hlink>
          <a:srgbClr val="CCCC99"/>
        </a:hlink>
        <a:folHlink>
          <a:srgbClr val="428A8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ai.potx" id="{66147B79-3DC4-4A99-85B6-BDFC7E43C4CE}" vid="{4A54CD77-08E4-46F2-B6A6-B6C2708A1D33}"/>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ai</Template>
  <TotalTime>0</TotalTime>
  <Words>2927</Words>
  <Application>Microsoft Office PowerPoint</Application>
  <PresentationFormat>全屏显示(4:3)</PresentationFormat>
  <Paragraphs>737</Paragraphs>
  <Slides>71</Slides>
  <Notes>14</Notes>
  <HiddenSlides>1</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71</vt:i4>
      </vt:variant>
    </vt:vector>
  </HeadingPairs>
  <TitlesOfParts>
    <vt:vector size="79" baseType="lpstr">
      <vt:lpstr>Calibri-Bold</vt:lpstr>
      <vt:lpstr>等线</vt:lpstr>
      <vt:lpstr>Arial</vt:lpstr>
      <vt:lpstr>Arial Black</vt:lpstr>
      <vt:lpstr>Calibri</vt:lpstr>
      <vt:lpstr>Times New Roman</vt:lpstr>
      <vt:lpstr>Wingdings</vt:lpstr>
      <vt:lpstr>3_Studio</vt:lpstr>
      <vt:lpstr>Course: Artificial Intelligence Principle</vt:lpstr>
      <vt:lpstr>Motivations</vt:lpstr>
      <vt:lpstr>Motivations</vt:lpstr>
      <vt:lpstr>Motivations</vt:lpstr>
      <vt:lpstr>Instructors</vt:lpstr>
      <vt:lpstr>Instructors</vt:lpstr>
      <vt:lpstr>Outline</vt:lpstr>
      <vt:lpstr>What is AI?</vt:lpstr>
      <vt:lpstr>What’s intelligence?</vt:lpstr>
      <vt:lpstr>Strong AI versus weak AI</vt:lpstr>
      <vt:lpstr>Outline</vt:lpstr>
      <vt:lpstr>History of AI</vt:lpstr>
      <vt:lpstr>History of AI</vt:lpstr>
      <vt:lpstr>History of AI</vt:lpstr>
      <vt:lpstr>History of AI</vt:lpstr>
      <vt:lpstr>Outline</vt:lpstr>
      <vt:lpstr>Deep Blue (1997)</vt:lpstr>
      <vt:lpstr>AlphaGo (2016)</vt:lpstr>
      <vt:lpstr>IBM Watson (2011)</vt:lpstr>
      <vt:lpstr>Autonomous driving</vt:lpstr>
      <vt:lpstr>Machine translation</vt:lpstr>
      <vt:lpstr>Virtual assistants</vt:lpstr>
      <vt:lpstr> Microsoft Xiaobice</vt:lpstr>
      <vt:lpstr>Human-Computer Interaction</vt:lpstr>
      <vt:lpstr>Current status of AI</vt:lpstr>
      <vt:lpstr>Outline</vt:lpstr>
      <vt:lpstr>Cognitive modeling</vt:lpstr>
      <vt:lpstr>Cognitive models</vt:lpstr>
      <vt:lpstr>Cognitive modeling</vt:lpstr>
      <vt:lpstr>Types of cognitive model</vt:lpstr>
      <vt:lpstr>Types of cognitive model</vt:lpstr>
      <vt:lpstr>Potential limitations </vt:lpstr>
      <vt:lpstr>Outline</vt:lpstr>
      <vt:lpstr>Knowledge representation</vt:lpstr>
      <vt:lpstr>Examples</vt:lpstr>
      <vt:lpstr>Outline</vt:lpstr>
      <vt:lpstr>Automatic reasoning</vt:lpstr>
      <vt:lpstr>Automatic reasoning</vt:lpstr>
      <vt:lpstr>Applications</vt:lpstr>
      <vt:lpstr>Outline</vt:lpstr>
      <vt:lpstr>Machine learning</vt:lpstr>
      <vt:lpstr>How is machine learning work ?</vt:lpstr>
      <vt:lpstr>Common learning tasks</vt:lpstr>
      <vt:lpstr>Supervised learning vs Unsupervised learning</vt:lpstr>
      <vt:lpstr>PowerPoint 演示文稿</vt:lpstr>
      <vt:lpstr>PowerPoint 演示文稿</vt:lpstr>
      <vt:lpstr>PowerPoint 演示文稿</vt:lpstr>
      <vt:lpstr>PowerPoint 演示文稿</vt:lpstr>
      <vt:lpstr>PowerPoint 演示文稿</vt:lpstr>
      <vt:lpstr>Machine Learning with Big Data</vt:lpstr>
      <vt:lpstr>How to increase model capacity?</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Common learning tasks</vt:lpstr>
      <vt:lpstr>Examples</vt:lpstr>
      <vt:lpstr>Outline</vt:lpstr>
      <vt:lpstr>Future of AI</vt:lpstr>
      <vt:lpstr>Future of AI</vt:lpstr>
      <vt:lpstr>Homework</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Paul Yan</dc:creator>
  <cp:lastModifiedBy>小丹 梁</cp:lastModifiedBy>
  <cp:revision>192</cp:revision>
  <dcterms:created xsi:type="dcterms:W3CDTF">2018-08-09T08:05:46Z</dcterms:created>
  <dcterms:modified xsi:type="dcterms:W3CDTF">2019-08-28T10:33:08Z</dcterms:modified>
</cp:coreProperties>
</file>